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notesMasterIdLst>
    <p:notesMasterId r:id="rId12"/>
  </p:notesMasterIdLst>
  <p:sldIdLst>
    <p:sldId id="491" r:id="rId2"/>
    <p:sldId id="481" r:id="rId3"/>
    <p:sldId id="486" r:id="rId4"/>
    <p:sldId id="482" r:id="rId5"/>
    <p:sldId id="483" r:id="rId6"/>
    <p:sldId id="487" r:id="rId7"/>
    <p:sldId id="479" r:id="rId8"/>
    <p:sldId id="484" r:id="rId9"/>
    <p:sldId id="485" r:id="rId10"/>
    <p:sldId id="488" r:id="rId1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4679BD"/>
    <a:srgbClr val="6E6F6E"/>
    <a:srgbClr val="FFCC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6D177B-704A-407B-B05E-1F7A74568CD0}" v="24" dt="2020-09-08T11:02:02.433"/>
    <p1510:client id="{F25889F6-F9F3-4BAD-0943-A5DA45B02ECF}" v="825" dt="2020-09-07T12:23:06.178"/>
    <p1510:client id="{FF8809DE-87D8-441C-3212-A8B26C6ACA54}" v="15" dt="2020-09-14T14:49:45.4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D4BCEF-28E6-43D4-9CA1-501A640426FD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07D0366-8D91-4CDD-9F4E-7CB2442A7A02}">
      <dgm:prSet phldr="0"/>
      <dgm:spPr/>
      <dgm:t>
        <a:bodyPr/>
        <a:lstStyle/>
        <a:p>
          <a:pPr rtl="0"/>
          <a:r>
            <a:rPr lang="en-US"/>
            <a:t>Common activities that have bothered children online</a:t>
          </a:r>
          <a:endParaRPr lang="en-GB"/>
        </a:p>
      </dgm:t>
    </dgm:pt>
    <dgm:pt modelId="{2B7AA240-42BA-4BD8-BBFD-4A5D795CB188}" type="parTrans" cxnId="{F8FF75E2-2E08-4A26-A19D-0B4E47D80F5C}">
      <dgm:prSet/>
      <dgm:spPr/>
      <dgm:t>
        <a:bodyPr/>
        <a:lstStyle/>
        <a:p>
          <a:endParaRPr lang="en-US"/>
        </a:p>
      </dgm:t>
    </dgm:pt>
    <dgm:pt modelId="{1370F903-F757-47DB-A0C6-7037A32F8933}" type="sibTrans" cxnId="{F8FF75E2-2E08-4A26-A19D-0B4E47D80F5C}">
      <dgm:prSet/>
      <dgm:spPr/>
      <dgm:t>
        <a:bodyPr/>
        <a:lstStyle/>
        <a:p>
          <a:endParaRPr lang="en-US"/>
        </a:p>
      </dgm:t>
    </dgm:pt>
    <dgm:pt modelId="{2D7E5704-8021-439B-89AF-CDA81BB4EDA3}">
      <dgm:prSet phldr="0"/>
      <dgm:spPr/>
      <dgm:t>
        <a:bodyPr/>
        <a:lstStyle/>
        <a:p>
          <a:pPr rtl="0"/>
          <a:r>
            <a:rPr lang="en-US"/>
            <a:t>Identification of student online risks</a:t>
          </a:r>
        </a:p>
      </dgm:t>
    </dgm:pt>
    <dgm:pt modelId="{83D8F0C3-798E-4F01-BDFF-913303E68DEA}" type="parTrans" cxnId="{487049BA-F049-4271-9DC5-26D47BDC19DB}">
      <dgm:prSet/>
      <dgm:spPr/>
    </dgm:pt>
    <dgm:pt modelId="{82F5E591-8C5F-4269-8F48-97501FCAEFA5}" type="sibTrans" cxnId="{487049BA-F049-4271-9DC5-26D47BDC19DB}">
      <dgm:prSet/>
      <dgm:spPr/>
      <dgm:t>
        <a:bodyPr/>
        <a:lstStyle/>
        <a:p>
          <a:endParaRPr lang="en-GB"/>
        </a:p>
      </dgm:t>
    </dgm:pt>
    <dgm:pt modelId="{B03050BF-4E6D-4F5E-B9A7-73B871F54997}">
      <dgm:prSet phldr="0"/>
      <dgm:spPr/>
      <dgm:t>
        <a:bodyPr/>
        <a:lstStyle/>
        <a:p>
          <a:pPr rtl="0"/>
          <a:r>
            <a:rPr lang="en-US" b="0" i="0" u="none" strike="noStrike" cap="none" baseline="0" noProof="0"/>
            <a:t>Definition of Student Online Protection</a:t>
          </a:r>
          <a:endParaRPr lang="en-GB" b="0" i="0" u="none" strike="noStrike" cap="none" baseline="0" noProof="0">
            <a:latin typeface="Calibri Light"/>
            <a:cs typeface="Calibri Light"/>
          </a:endParaRPr>
        </a:p>
      </dgm:t>
    </dgm:pt>
    <dgm:pt modelId="{1C0731BA-33D6-4F11-9C23-A311C43ACA48}" type="parTrans" cxnId="{319EB7AD-E04B-4C28-843E-95004AA13819}">
      <dgm:prSet/>
      <dgm:spPr/>
    </dgm:pt>
    <dgm:pt modelId="{338A7895-B044-4ABD-B77D-4469AE2E753E}" type="sibTrans" cxnId="{319EB7AD-E04B-4C28-843E-95004AA13819}">
      <dgm:prSet/>
      <dgm:spPr/>
      <dgm:t>
        <a:bodyPr/>
        <a:lstStyle/>
        <a:p>
          <a:endParaRPr lang="en-GB"/>
        </a:p>
      </dgm:t>
    </dgm:pt>
    <dgm:pt modelId="{50C081B3-C758-4683-804F-ECB705A0EFD0}">
      <dgm:prSet phldr="0"/>
      <dgm:spPr/>
      <dgm:t>
        <a:bodyPr/>
        <a:lstStyle/>
        <a:p>
          <a:pPr rtl="0"/>
          <a:r>
            <a:rPr lang="en-US"/>
            <a:t>Indicators of student facing online abuse</a:t>
          </a:r>
        </a:p>
      </dgm:t>
    </dgm:pt>
    <dgm:pt modelId="{663B7B2D-6A7A-45B7-84D4-8D04A238FD0E}" type="parTrans" cxnId="{2C81C64A-050C-4F47-AD33-C240BF97F29C}">
      <dgm:prSet/>
      <dgm:spPr/>
    </dgm:pt>
    <dgm:pt modelId="{BEBED6AB-AF61-4916-B534-37D0CB543229}" type="sibTrans" cxnId="{2C81C64A-050C-4F47-AD33-C240BF97F29C}">
      <dgm:prSet/>
      <dgm:spPr/>
    </dgm:pt>
    <dgm:pt modelId="{503540B9-424E-46C7-BDD3-D860F53EDBE1}" type="pres">
      <dgm:prSet presAssocID="{30D4BCEF-28E6-43D4-9CA1-501A640426FD}" presName="Name0" presStyleCnt="0">
        <dgm:presLayoutVars>
          <dgm:dir/>
          <dgm:resizeHandles val="exact"/>
        </dgm:presLayoutVars>
      </dgm:prSet>
      <dgm:spPr/>
    </dgm:pt>
    <dgm:pt modelId="{411A0D62-B291-47F6-9BAE-5E4B44E73FE2}" type="pres">
      <dgm:prSet presAssocID="{B03050BF-4E6D-4F5E-B9A7-73B871F54997}" presName="node" presStyleLbl="node1" presStyleIdx="0" presStyleCnt="4">
        <dgm:presLayoutVars>
          <dgm:bulletEnabled val="1"/>
        </dgm:presLayoutVars>
      </dgm:prSet>
      <dgm:spPr/>
    </dgm:pt>
    <dgm:pt modelId="{16B9B73A-1BAF-47EB-9A59-8E9BD6CE7223}" type="pres">
      <dgm:prSet presAssocID="{338A7895-B044-4ABD-B77D-4469AE2E753E}" presName="sibTrans" presStyleLbl="sibTrans2D1" presStyleIdx="0" presStyleCnt="3"/>
      <dgm:spPr/>
    </dgm:pt>
    <dgm:pt modelId="{769B3A24-F1BA-479E-B7D9-337298DFAE60}" type="pres">
      <dgm:prSet presAssocID="{338A7895-B044-4ABD-B77D-4469AE2E753E}" presName="connectorText" presStyleLbl="sibTrans2D1" presStyleIdx="0" presStyleCnt="3"/>
      <dgm:spPr/>
    </dgm:pt>
    <dgm:pt modelId="{1184832F-5CE3-472A-BD6F-633A6F10FA63}" type="pres">
      <dgm:prSet presAssocID="{2D7E5704-8021-439B-89AF-CDA81BB4EDA3}" presName="node" presStyleLbl="node1" presStyleIdx="1" presStyleCnt="4">
        <dgm:presLayoutVars>
          <dgm:bulletEnabled val="1"/>
        </dgm:presLayoutVars>
      </dgm:prSet>
      <dgm:spPr/>
    </dgm:pt>
    <dgm:pt modelId="{3F59DA2C-90A1-4678-8F69-17F735D9AB14}" type="pres">
      <dgm:prSet presAssocID="{82F5E591-8C5F-4269-8F48-97501FCAEFA5}" presName="sibTrans" presStyleLbl="sibTrans2D1" presStyleIdx="1" presStyleCnt="3"/>
      <dgm:spPr/>
    </dgm:pt>
    <dgm:pt modelId="{12C1624D-B0AF-4EA5-B3D3-DB69B0BFA367}" type="pres">
      <dgm:prSet presAssocID="{82F5E591-8C5F-4269-8F48-97501FCAEFA5}" presName="connectorText" presStyleLbl="sibTrans2D1" presStyleIdx="1" presStyleCnt="3"/>
      <dgm:spPr/>
    </dgm:pt>
    <dgm:pt modelId="{D01FD5FF-F43B-42DA-B2A6-87362A435749}" type="pres">
      <dgm:prSet presAssocID="{407D0366-8D91-4CDD-9F4E-7CB2442A7A02}" presName="node" presStyleLbl="node1" presStyleIdx="2" presStyleCnt="4">
        <dgm:presLayoutVars>
          <dgm:bulletEnabled val="1"/>
        </dgm:presLayoutVars>
      </dgm:prSet>
      <dgm:spPr/>
    </dgm:pt>
    <dgm:pt modelId="{F1399A3B-4B5F-4CD2-958F-272874787DA6}" type="pres">
      <dgm:prSet presAssocID="{1370F903-F757-47DB-A0C6-7037A32F8933}" presName="sibTrans" presStyleLbl="sibTrans2D1" presStyleIdx="2" presStyleCnt="3"/>
      <dgm:spPr/>
    </dgm:pt>
    <dgm:pt modelId="{9A510C07-DC38-469D-9ED3-F6DE577D50F9}" type="pres">
      <dgm:prSet presAssocID="{1370F903-F757-47DB-A0C6-7037A32F8933}" presName="connectorText" presStyleLbl="sibTrans2D1" presStyleIdx="2" presStyleCnt="3"/>
      <dgm:spPr/>
    </dgm:pt>
    <dgm:pt modelId="{148783D2-3EAD-463F-98EF-F131C1F17F8B}" type="pres">
      <dgm:prSet presAssocID="{50C081B3-C758-4683-804F-ECB705A0EFD0}" presName="node" presStyleLbl="node1" presStyleIdx="3" presStyleCnt="4">
        <dgm:presLayoutVars>
          <dgm:bulletEnabled val="1"/>
        </dgm:presLayoutVars>
      </dgm:prSet>
      <dgm:spPr/>
    </dgm:pt>
  </dgm:ptLst>
  <dgm:cxnLst>
    <dgm:cxn modelId="{626BF25E-88C8-46DF-9E0E-897671DE8052}" type="presOf" srcId="{2D7E5704-8021-439B-89AF-CDA81BB4EDA3}" destId="{1184832F-5CE3-472A-BD6F-633A6F10FA63}" srcOrd="0" destOrd="0" presId="urn:microsoft.com/office/officeart/2005/8/layout/process1"/>
    <dgm:cxn modelId="{BB360B69-E5C9-4850-928D-39A4B59D8755}" type="presOf" srcId="{338A7895-B044-4ABD-B77D-4469AE2E753E}" destId="{769B3A24-F1BA-479E-B7D9-337298DFAE60}" srcOrd="1" destOrd="0" presId="urn:microsoft.com/office/officeart/2005/8/layout/process1"/>
    <dgm:cxn modelId="{2C81C64A-050C-4F47-AD33-C240BF97F29C}" srcId="{30D4BCEF-28E6-43D4-9CA1-501A640426FD}" destId="{50C081B3-C758-4683-804F-ECB705A0EFD0}" srcOrd="3" destOrd="0" parTransId="{663B7B2D-6A7A-45B7-84D4-8D04A238FD0E}" sibTransId="{BEBED6AB-AF61-4916-B534-37D0CB543229}"/>
    <dgm:cxn modelId="{69C3DB4B-7C2A-4FAE-8D4C-54AA34A68212}" type="presOf" srcId="{407D0366-8D91-4CDD-9F4E-7CB2442A7A02}" destId="{D01FD5FF-F43B-42DA-B2A6-87362A435749}" srcOrd="0" destOrd="0" presId="urn:microsoft.com/office/officeart/2005/8/layout/process1"/>
    <dgm:cxn modelId="{5391884E-6FBD-4192-A63E-326EBE9DA0A7}" type="presOf" srcId="{1370F903-F757-47DB-A0C6-7037A32F8933}" destId="{9A510C07-DC38-469D-9ED3-F6DE577D50F9}" srcOrd="1" destOrd="0" presId="urn:microsoft.com/office/officeart/2005/8/layout/process1"/>
    <dgm:cxn modelId="{9FA07B50-B40A-4D7A-8B74-951F07359333}" type="presOf" srcId="{338A7895-B044-4ABD-B77D-4469AE2E753E}" destId="{16B9B73A-1BAF-47EB-9A59-8E9BD6CE7223}" srcOrd="0" destOrd="0" presId="urn:microsoft.com/office/officeart/2005/8/layout/process1"/>
    <dgm:cxn modelId="{28526977-2499-4548-9B37-BF2D68E3363C}" type="presOf" srcId="{B03050BF-4E6D-4F5E-B9A7-73B871F54997}" destId="{411A0D62-B291-47F6-9BAE-5E4B44E73FE2}" srcOrd="0" destOrd="0" presId="urn:microsoft.com/office/officeart/2005/8/layout/process1"/>
    <dgm:cxn modelId="{5CCD6B5A-B77E-49B2-A87E-9F66214838ED}" type="presOf" srcId="{50C081B3-C758-4683-804F-ECB705A0EFD0}" destId="{148783D2-3EAD-463F-98EF-F131C1F17F8B}" srcOrd="0" destOrd="0" presId="urn:microsoft.com/office/officeart/2005/8/layout/process1"/>
    <dgm:cxn modelId="{DC0B989B-F7D9-414F-8C32-E98021BDC989}" type="presOf" srcId="{82F5E591-8C5F-4269-8F48-97501FCAEFA5}" destId="{3F59DA2C-90A1-4678-8F69-17F735D9AB14}" srcOrd="0" destOrd="0" presId="urn:microsoft.com/office/officeart/2005/8/layout/process1"/>
    <dgm:cxn modelId="{C23A63AB-3505-42FB-8B46-EB05C261F796}" type="presOf" srcId="{82F5E591-8C5F-4269-8F48-97501FCAEFA5}" destId="{12C1624D-B0AF-4EA5-B3D3-DB69B0BFA367}" srcOrd="1" destOrd="0" presId="urn:microsoft.com/office/officeart/2005/8/layout/process1"/>
    <dgm:cxn modelId="{319EB7AD-E04B-4C28-843E-95004AA13819}" srcId="{30D4BCEF-28E6-43D4-9CA1-501A640426FD}" destId="{B03050BF-4E6D-4F5E-B9A7-73B871F54997}" srcOrd="0" destOrd="0" parTransId="{1C0731BA-33D6-4F11-9C23-A311C43ACA48}" sibTransId="{338A7895-B044-4ABD-B77D-4469AE2E753E}"/>
    <dgm:cxn modelId="{487049BA-F049-4271-9DC5-26D47BDC19DB}" srcId="{30D4BCEF-28E6-43D4-9CA1-501A640426FD}" destId="{2D7E5704-8021-439B-89AF-CDA81BB4EDA3}" srcOrd="1" destOrd="0" parTransId="{83D8F0C3-798E-4F01-BDFF-913303E68DEA}" sibTransId="{82F5E591-8C5F-4269-8F48-97501FCAEFA5}"/>
    <dgm:cxn modelId="{E506D6CB-E074-499A-A291-208ADE82EF17}" type="presOf" srcId="{1370F903-F757-47DB-A0C6-7037A32F8933}" destId="{F1399A3B-4B5F-4CD2-958F-272874787DA6}" srcOrd="0" destOrd="0" presId="urn:microsoft.com/office/officeart/2005/8/layout/process1"/>
    <dgm:cxn modelId="{F8FF75E2-2E08-4A26-A19D-0B4E47D80F5C}" srcId="{30D4BCEF-28E6-43D4-9CA1-501A640426FD}" destId="{407D0366-8D91-4CDD-9F4E-7CB2442A7A02}" srcOrd="2" destOrd="0" parTransId="{2B7AA240-42BA-4BD8-BBFD-4A5D795CB188}" sibTransId="{1370F903-F757-47DB-A0C6-7037A32F8933}"/>
    <dgm:cxn modelId="{950E02FE-1FF4-471B-9A62-68E2C41DC2A6}" type="presOf" srcId="{30D4BCEF-28E6-43D4-9CA1-501A640426FD}" destId="{503540B9-424E-46C7-BDD3-D860F53EDBE1}" srcOrd="0" destOrd="0" presId="urn:microsoft.com/office/officeart/2005/8/layout/process1"/>
    <dgm:cxn modelId="{2C5E53AC-5FC9-45E0-A792-0E8C6A58E65B}" type="presParOf" srcId="{503540B9-424E-46C7-BDD3-D860F53EDBE1}" destId="{411A0D62-B291-47F6-9BAE-5E4B44E73FE2}" srcOrd="0" destOrd="0" presId="urn:microsoft.com/office/officeart/2005/8/layout/process1"/>
    <dgm:cxn modelId="{AA2239C8-7280-47D2-9305-0803B8C9ABA8}" type="presParOf" srcId="{503540B9-424E-46C7-BDD3-D860F53EDBE1}" destId="{16B9B73A-1BAF-47EB-9A59-8E9BD6CE7223}" srcOrd="1" destOrd="0" presId="urn:microsoft.com/office/officeart/2005/8/layout/process1"/>
    <dgm:cxn modelId="{B636A6D9-8C19-42A3-8D6B-548DA8AF4E11}" type="presParOf" srcId="{16B9B73A-1BAF-47EB-9A59-8E9BD6CE7223}" destId="{769B3A24-F1BA-479E-B7D9-337298DFAE60}" srcOrd="0" destOrd="0" presId="urn:microsoft.com/office/officeart/2005/8/layout/process1"/>
    <dgm:cxn modelId="{4190E83F-26D6-49EE-951B-A9D8F1CD4CFB}" type="presParOf" srcId="{503540B9-424E-46C7-BDD3-D860F53EDBE1}" destId="{1184832F-5CE3-472A-BD6F-633A6F10FA63}" srcOrd="2" destOrd="0" presId="urn:microsoft.com/office/officeart/2005/8/layout/process1"/>
    <dgm:cxn modelId="{330CFBAC-A0C7-4DF1-B1F0-D29A67AD554A}" type="presParOf" srcId="{503540B9-424E-46C7-BDD3-D860F53EDBE1}" destId="{3F59DA2C-90A1-4678-8F69-17F735D9AB14}" srcOrd="3" destOrd="0" presId="urn:microsoft.com/office/officeart/2005/8/layout/process1"/>
    <dgm:cxn modelId="{F9785FAD-D670-41D2-8516-A4E9A02BA382}" type="presParOf" srcId="{3F59DA2C-90A1-4678-8F69-17F735D9AB14}" destId="{12C1624D-B0AF-4EA5-B3D3-DB69B0BFA367}" srcOrd="0" destOrd="0" presId="urn:microsoft.com/office/officeart/2005/8/layout/process1"/>
    <dgm:cxn modelId="{EF1D85AE-DF26-40F1-9974-3FFB4DE2B0CD}" type="presParOf" srcId="{503540B9-424E-46C7-BDD3-D860F53EDBE1}" destId="{D01FD5FF-F43B-42DA-B2A6-87362A435749}" srcOrd="4" destOrd="0" presId="urn:microsoft.com/office/officeart/2005/8/layout/process1"/>
    <dgm:cxn modelId="{94B20276-5071-495C-9ADD-B9DD28894C3F}" type="presParOf" srcId="{503540B9-424E-46C7-BDD3-D860F53EDBE1}" destId="{F1399A3B-4B5F-4CD2-958F-272874787DA6}" srcOrd="5" destOrd="0" presId="urn:microsoft.com/office/officeart/2005/8/layout/process1"/>
    <dgm:cxn modelId="{DA8F94BC-6489-4766-AA45-95168405B906}" type="presParOf" srcId="{F1399A3B-4B5F-4CD2-958F-272874787DA6}" destId="{9A510C07-DC38-469D-9ED3-F6DE577D50F9}" srcOrd="0" destOrd="0" presId="urn:microsoft.com/office/officeart/2005/8/layout/process1"/>
    <dgm:cxn modelId="{A258ED59-FDEE-4746-B216-25F339FDAC6E}" type="presParOf" srcId="{503540B9-424E-46C7-BDD3-D860F53EDBE1}" destId="{148783D2-3EAD-463F-98EF-F131C1F17F8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A0D62-B291-47F6-9BAE-5E4B44E73FE2}">
      <dsp:nvSpPr>
        <dsp:cNvPr id="0" name=""/>
        <dsp:cNvSpPr/>
      </dsp:nvSpPr>
      <dsp:spPr>
        <a:xfrm>
          <a:off x="4805" y="1845553"/>
          <a:ext cx="2101226" cy="12607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u="none" strike="noStrike" kern="1200" cap="none" baseline="0" noProof="0"/>
            <a:t>Definition of Student Online Protection</a:t>
          </a:r>
          <a:endParaRPr lang="en-GB" sz="1900" b="0" i="0" u="none" strike="noStrike" kern="1200" cap="none" baseline="0" noProof="0">
            <a:latin typeface="Calibri Light"/>
            <a:cs typeface="Calibri Light"/>
          </a:endParaRPr>
        </a:p>
      </dsp:txBody>
      <dsp:txXfrm>
        <a:off x="41731" y="1882479"/>
        <a:ext cx="2027374" cy="1186884"/>
      </dsp:txXfrm>
    </dsp:sp>
    <dsp:sp modelId="{16B9B73A-1BAF-47EB-9A59-8E9BD6CE7223}">
      <dsp:nvSpPr>
        <dsp:cNvPr id="0" name=""/>
        <dsp:cNvSpPr/>
      </dsp:nvSpPr>
      <dsp:spPr>
        <a:xfrm>
          <a:off x="2316155" y="2215369"/>
          <a:ext cx="445460" cy="521104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2316155" y="2319590"/>
        <a:ext cx="311822" cy="312662"/>
      </dsp:txXfrm>
    </dsp:sp>
    <dsp:sp modelId="{1184832F-5CE3-472A-BD6F-633A6F10FA63}">
      <dsp:nvSpPr>
        <dsp:cNvPr id="0" name=""/>
        <dsp:cNvSpPr/>
      </dsp:nvSpPr>
      <dsp:spPr>
        <a:xfrm>
          <a:off x="2946523" y="1845553"/>
          <a:ext cx="2101226" cy="12607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Identification of student online risks</a:t>
          </a:r>
        </a:p>
      </dsp:txBody>
      <dsp:txXfrm>
        <a:off x="2983449" y="1882479"/>
        <a:ext cx="2027374" cy="1186884"/>
      </dsp:txXfrm>
    </dsp:sp>
    <dsp:sp modelId="{3F59DA2C-90A1-4678-8F69-17F735D9AB14}">
      <dsp:nvSpPr>
        <dsp:cNvPr id="0" name=""/>
        <dsp:cNvSpPr/>
      </dsp:nvSpPr>
      <dsp:spPr>
        <a:xfrm>
          <a:off x="5257873" y="2215369"/>
          <a:ext cx="445460" cy="521104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5257873" y="2319590"/>
        <a:ext cx="311822" cy="312662"/>
      </dsp:txXfrm>
    </dsp:sp>
    <dsp:sp modelId="{D01FD5FF-F43B-42DA-B2A6-87362A435749}">
      <dsp:nvSpPr>
        <dsp:cNvPr id="0" name=""/>
        <dsp:cNvSpPr/>
      </dsp:nvSpPr>
      <dsp:spPr>
        <a:xfrm>
          <a:off x="5888241" y="1845553"/>
          <a:ext cx="2101226" cy="12607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Common activities that have bothered children online</a:t>
          </a:r>
          <a:endParaRPr lang="en-GB" sz="1900" kern="1200"/>
        </a:p>
      </dsp:txBody>
      <dsp:txXfrm>
        <a:off x="5925167" y="1882479"/>
        <a:ext cx="2027374" cy="1186884"/>
      </dsp:txXfrm>
    </dsp:sp>
    <dsp:sp modelId="{F1399A3B-4B5F-4CD2-958F-272874787DA6}">
      <dsp:nvSpPr>
        <dsp:cNvPr id="0" name=""/>
        <dsp:cNvSpPr/>
      </dsp:nvSpPr>
      <dsp:spPr>
        <a:xfrm>
          <a:off x="8199591" y="2215369"/>
          <a:ext cx="445460" cy="521104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8199591" y="2319590"/>
        <a:ext cx="311822" cy="312662"/>
      </dsp:txXfrm>
    </dsp:sp>
    <dsp:sp modelId="{148783D2-3EAD-463F-98EF-F131C1F17F8B}">
      <dsp:nvSpPr>
        <dsp:cNvPr id="0" name=""/>
        <dsp:cNvSpPr/>
      </dsp:nvSpPr>
      <dsp:spPr>
        <a:xfrm>
          <a:off x="8829959" y="1845553"/>
          <a:ext cx="2101226" cy="12607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Indicators of student facing online abuse</a:t>
          </a:r>
        </a:p>
      </dsp:txBody>
      <dsp:txXfrm>
        <a:off x="8866885" y="1882479"/>
        <a:ext cx="2027374" cy="1186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FCF46E-BC25-425C-8A30-19FAB047C5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774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>
                <a:latin typeface="Arial"/>
                <a:cs typeface="Arial"/>
              </a:rPr>
              <a:t>Parents, guardians and teachers should study behaviours of students while online to identify if the student is facing any kind of online abuse.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FCF46E-BC25-425C-8A30-19FAB047C57A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7351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160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983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628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Raleway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35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  <p:sp>
        <p:nvSpPr>
          <p:cNvPr id="7" name="Oval 6"/>
          <p:cNvSpPr/>
          <p:nvPr userDrawn="1"/>
        </p:nvSpPr>
        <p:spPr>
          <a:xfrm>
            <a:off x="11672882" y="-148007"/>
            <a:ext cx="655570" cy="655569"/>
          </a:xfrm>
          <a:prstGeom prst="ellipse">
            <a:avLst/>
          </a:prstGeom>
          <a:solidFill>
            <a:srgbClr val="7030A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44B5E3D8-B559-49FC-84E7-900B409E63B2}" type="slidenum">
              <a:rPr lang="id-ID" sz="14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8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715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50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283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804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278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572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B61-9C88-4800-BA1D-948591EAF1E9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F074-1453-4EDD-8B66-BFF5DC0DB2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192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13B09D7-7F0C-4755-A32B-4831E09CB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-45661"/>
            <a:ext cx="12246633" cy="6906190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AEC71967-D780-47FB-9EB9-C33414722935}"/>
              </a:ext>
            </a:extLst>
          </p:cNvPr>
          <p:cNvSpPr>
            <a:spLocks noGrp="1"/>
          </p:cNvSpPr>
          <p:nvPr/>
        </p:nvSpPr>
        <p:spPr>
          <a:xfrm>
            <a:off x="783684" y="3107892"/>
            <a:ext cx="5807838" cy="5847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1800">
                <a:solidFill>
                  <a:schemeClr val="bg1"/>
                </a:solidFill>
                <a:latin typeface="Arial"/>
                <a:cs typeface="Arial"/>
              </a:rPr>
              <a:t>WEEK 4</a:t>
            </a: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59235B75-63A3-4CB4-B986-8D27E394E10E}"/>
              </a:ext>
            </a:extLst>
          </p:cNvPr>
          <p:cNvSpPr>
            <a:spLocks noGrp="1"/>
          </p:cNvSpPr>
          <p:nvPr/>
        </p:nvSpPr>
        <p:spPr>
          <a:xfrm>
            <a:off x="616788" y="2517475"/>
            <a:ext cx="7903271" cy="8835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2813">
              <a:spcBef>
                <a:spcPct val="0"/>
              </a:spcBef>
              <a:defRPr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STUDENT ONLINE RISKS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681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2CB7D-6B52-4C88-9F74-54DF32EF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8314" y="1587201"/>
            <a:ext cx="5052204" cy="2590770"/>
          </a:xfrm>
        </p:spPr>
        <p:txBody>
          <a:bodyPr>
            <a:normAutofit/>
          </a:bodyPr>
          <a:lstStyle/>
          <a:p>
            <a:pPr algn="ctr"/>
            <a:r>
              <a:rPr lang="en-US" sz="3200" b="1">
                <a:ea typeface="+mj-lt"/>
                <a:cs typeface="+mj-lt"/>
              </a:rPr>
              <a:t>THE END</a:t>
            </a:r>
            <a:endParaRPr lang="en-US" sz="3200" b="1">
              <a:cs typeface="Arial"/>
            </a:endParaRPr>
          </a:p>
        </p:txBody>
      </p:sp>
      <p:pic>
        <p:nvPicPr>
          <p:cNvPr id="13" name="Graphic 1" descr="Laptop Secure">
            <a:extLst>
              <a:ext uri="{FF2B5EF4-FFF2-40B4-BE49-F238E27FC236}">
                <a16:creationId xmlns:a16="http://schemas.microsoft.com/office/drawing/2014/main" id="{CA594CEC-47BF-4E7A-B5E2-968129C71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2179" y="1082749"/>
            <a:ext cx="4453907" cy="405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049" y="2349200"/>
            <a:ext cx="6259902" cy="1325563"/>
          </a:xfrm>
        </p:spPr>
        <p:txBody>
          <a:bodyPr/>
          <a:lstStyle/>
          <a:p>
            <a:r>
              <a:rPr lang="en-GB" sz="3200" b="1">
                <a:latin typeface="Arial"/>
                <a:cs typeface="Arial"/>
              </a:rPr>
              <a:t>What is an Online risk?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6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62" y="139430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latin typeface="Arial"/>
                <a:cs typeface="Arial"/>
              </a:rPr>
              <a:t> </a:t>
            </a:r>
            <a:r>
              <a:rPr lang="en-US" sz="3200">
                <a:latin typeface="Arial"/>
                <a:cs typeface="Arial"/>
              </a:rPr>
              <a:t>An online risk is anything that can cause harm or damage to a computer user while online. </a:t>
            </a:r>
            <a:endParaRPr lang="en-US" sz="3200"/>
          </a:p>
          <a:p>
            <a:endParaRPr lang="en-US" sz="3200"/>
          </a:p>
          <a:p>
            <a:r>
              <a:rPr lang="en-US" sz="3200">
                <a:latin typeface="Arial"/>
                <a:cs typeface="Arial"/>
              </a:rPr>
              <a:t>Risks can result to a computer user being hacked and their information being stolen or altered.</a:t>
            </a:r>
          </a:p>
        </p:txBody>
      </p:sp>
    </p:spTree>
    <p:extLst>
      <p:ext uri="{BB962C8B-B14F-4D97-AF65-F5344CB8AC3E}">
        <p14:creationId xmlns:p14="http://schemas.microsoft.com/office/powerpoint/2010/main" val="2137618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>
                <a:latin typeface="Arial"/>
                <a:cs typeface="Arial"/>
              </a:rPr>
              <a:t>Common Online Risks Faced By Students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946"/>
            <a:ext cx="10515600" cy="46820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GB" sz="2400"/>
              <a:t>Exposure to Inappropriate Material such as pornography. </a:t>
            </a:r>
          </a:p>
          <a:p>
            <a:pPr marL="514350" indent="-514350">
              <a:buAutoNum type="arabicPeriod"/>
            </a:pPr>
            <a:r>
              <a:rPr lang="en-GB" sz="2400"/>
              <a:t>Cyberbullying</a:t>
            </a:r>
          </a:p>
          <a:p>
            <a:pPr marL="514350" indent="-514350">
              <a:buAutoNum type="arabicPeriod"/>
            </a:pPr>
            <a:r>
              <a:rPr lang="en-GB" sz="2400"/>
              <a:t>Giving out personal information online</a:t>
            </a:r>
          </a:p>
          <a:p>
            <a:pPr marL="514350" indent="-514350">
              <a:buAutoNum type="arabicPeriod"/>
            </a:pPr>
            <a:r>
              <a:rPr lang="en-GB" sz="2400"/>
              <a:t>Online Scams</a:t>
            </a:r>
          </a:p>
          <a:p>
            <a:pPr marL="514350" indent="-514350">
              <a:buAutoNum type="arabicPeriod"/>
            </a:pPr>
            <a:r>
              <a:rPr lang="en-GB" sz="2400"/>
              <a:t>Cyber Predators</a:t>
            </a:r>
          </a:p>
          <a:p>
            <a:pPr marL="514350" indent="-514350">
              <a:buAutoNum type="arabicPeriod"/>
            </a:pPr>
            <a:r>
              <a:rPr lang="en-GB" sz="2400"/>
              <a:t>Cyber-attacks through phishing or accidental malware download.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08595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691" y="10633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>
                <a:latin typeface="Arial"/>
                <a:cs typeface="Arial"/>
              </a:rPr>
              <a:t>Research: EU Kids Online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418"/>
            <a:ext cx="10515600" cy="48545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>
                <a:latin typeface="Arial"/>
                <a:cs typeface="Arial"/>
              </a:rPr>
              <a:t>According research conducted by EU Kids Online, children in different parts of Europe were asked mention what makes them uncomfortable when they are online. </a:t>
            </a:r>
            <a:endParaRPr lang="en-US" sz="2400"/>
          </a:p>
          <a:p>
            <a:pPr marL="0" indent="0">
              <a:buNone/>
            </a:pPr>
            <a:endParaRPr lang="en-US" sz="24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400">
                <a:latin typeface="Arial"/>
                <a:cs typeface="Arial"/>
              </a:rPr>
              <a:t>Some of the responses were; </a:t>
            </a:r>
            <a:endParaRPr lang="en-US" sz="2400"/>
          </a:p>
          <a:p>
            <a:r>
              <a:rPr lang="en-US" sz="2400">
                <a:latin typeface="Arial"/>
                <a:cs typeface="Arial"/>
              </a:rPr>
              <a:t>    Strangers messaging them </a:t>
            </a:r>
            <a:endParaRPr lang="en-US" sz="2400"/>
          </a:p>
          <a:p>
            <a:r>
              <a:rPr lang="en-US" sz="2400">
                <a:latin typeface="Arial"/>
                <a:cs typeface="Arial"/>
              </a:rPr>
              <a:t>    Violence </a:t>
            </a:r>
            <a:endParaRPr lang="en-US" sz="2400"/>
          </a:p>
          <a:p>
            <a:r>
              <a:rPr lang="en-US" sz="2400">
                <a:latin typeface="Arial"/>
                <a:cs typeface="Arial"/>
              </a:rPr>
              <a:t>    Sexual content </a:t>
            </a:r>
            <a:endParaRPr lang="en-US" sz="2400"/>
          </a:p>
          <a:p>
            <a:r>
              <a:rPr lang="en-US" sz="2400">
                <a:latin typeface="Arial"/>
                <a:cs typeface="Arial"/>
              </a:rPr>
              <a:t>    Photos of them being taken without their consent.</a:t>
            </a:r>
          </a:p>
        </p:txBody>
      </p:sp>
    </p:spTree>
    <p:extLst>
      <p:ext uri="{BB962C8B-B14F-4D97-AF65-F5344CB8AC3E}">
        <p14:creationId xmlns:p14="http://schemas.microsoft.com/office/powerpoint/2010/main" val="2673380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" y="106332"/>
            <a:ext cx="12528429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>
                <a:latin typeface="Arial"/>
                <a:cs typeface="Arial"/>
              </a:rPr>
              <a:t>The image below shows some of the responses from children around Europe.</a:t>
            </a:r>
            <a:endParaRPr lang="en-US" sz="2400">
              <a:latin typeface="Arial"/>
              <a:cs typeface="Arial"/>
            </a:endParaRPr>
          </a:p>
          <a:p>
            <a:endParaRPr lang="en-US" sz="3600" b="1">
              <a:latin typeface="Arial"/>
              <a:cs typeface="Arial"/>
            </a:endParaRPr>
          </a:p>
        </p:txBody>
      </p:sp>
      <p:pic>
        <p:nvPicPr>
          <p:cNvPr id="2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E690DF7-0EF3-409D-9F7F-F339177B4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9985" y="1224937"/>
            <a:ext cx="10215652" cy="4948866"/>
          </a:xfrm>
        </p:spPr>
      </p:pic>
    </p:spTree>
    <p:extLst>
      <p:ext uri="{BB962C8B-B14F-4D97-AF65-F5344CB8AC3E}">
        <p14:creationId xmlns:p14="http://schemas.microsoft.com/office/powerpoint/2010/main" val="766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E581460-377B-4E54-9200-D7B0F35213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71446" y="534045"/>
            <a:ext cx="9509183" cy="5223590"/>
          </a:xfrm>
        </p:spPr>
      </p:pic>
    </p:spTree>
    <p:extLst>
      <p:ext uri="{BB962C8B-B14F-4D97-AF65-F5344CB8AC3E}">
        <p14:creationId xmlns:p14="http://schemas.microsoft.com/office/powerpoint/2010/main" val="228867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2CB7D-6B52-4C88-9F74-54DF32EF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6" y="365125"/>
            <a:ext cx="11090694" cy="1339940"/>
          </a:xfrm>
        </p:spPr>
        <p:txBody>
          <a:bodyPr/>
          <a:lstStyle/>
          <a:p>
            <a:pPr algn="ctr"/>
            <a:r>
              <a:rPr lang="en-US">
                <a:ea typeface="+mj-lt"/>
                <a:cs typeface="+mj-lt"/>
              </a:rPr>
              <a:t>  Indicators of student facing online abuse</a:t>
            </a:r>
            <a:endParaRPr lang="en-US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C8122-B7C4-426F-BD0A-41BFACE63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71688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A student may be experiencing online abuse if he or she has the following behaviours: </a:t>
            </a:r>
            <a:endParaRPr lang="en-US">
              <a:cs typeface="Arial"/>
            </a:endParaRPr>
          </a:p>
          <a:p>
            <a:r>
              <a:rPr lang="en-US">
                <a:ea typeface="+mn-lt"/>
                <a:cs typeface="+mn-lt"/>
              </a:rPr>
              <a:t>Spends most his or her time online; texting people, social media or gaming. </a:t>
            </a:r>
            <a:endParaRPr lang="en-US"/>
          </a:p>
          <a:p>
            <a:endParaRPr lang="en-US"/>
          </a:p>
          <a:p>
            <a:r>
              <a:rPr lang="en-US">
                <a:ea typeface="+mn-lt"/>
                <a:cs typeface="+mn-lt"/>
              </a:rPr>
              <a:t> Hides who they interact with in the internet through texts, calls or even emails. </a:t>
            </a:r>
            <a:endParaRPr lang="en-US"/>
          </a:p>
          <a:p>
            <a:endParaRPr lang="en-US">
              <a:ea typeface="+mn-lt"/>
              <a:cs typeface="+mn-lt"/>
            </a:endParaRPr>
          </a:p>
          <a:p>
            <a:r>
              <a:rPr lang="en-US">
                <a:ea typeface="+mn-lt"/>
                <a:cs typeface="+mn-lt"/>
              </a:rPr>
              <a:t> Shows withdrawal signs after using the internet.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35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2CB7D-6B52-4C88-9F74-54DF32EF9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cs typeface="Arial"/>
              </a:rPr>
              <a:t>Topic Reflection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BA5C303-9BC9-4E53-B43B-8BA0C1912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942010"/>
              </p:ext>
            </p:extLst>
          </p:nvPr>
        </p:nvGraphicFramePr>
        <p:xfrm>
          <a:off x="419533" y="1272110"/>
          <a:ext cx="10935992" cy="4951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07746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10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1_Office Theme</vt:lpstr>
      <vt:lpstr>PowerPoint Presentation</vt:lpstr>
      <vt:lpstr>What is an Online risk? </vt:lpstr>
      <vt:lpstr>PowerPoint Presentation</vt:lpstr>
      <vt:lpstr>Common Online Risks Faced By Students</vt:lpstr>
      <vt:lpstr>Research: EU Kids Online</vt:lpstr>
      <vt:lpstr>The image below shows some of the responses from children around Europe. </vt:lpstr>
      <vt:lpstr>PowerPoint Presentation</vt:lpstr>
      <vt:lpstr>  Indicators of student facing online abuse</vt:lpstr>
      <vt:lpstr>Topic Reflection</vt:lpstr>
      <vt:lpstr>THE END</vt:lpstr>
    </vt:vector>
  </TitlesOfParts>
  <Company>UWW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TeacherFutures</dc:creator>
  <cp:revision>12</cp:revision>
  <cp:lastPrinted>1601-01-01T00:00:00Z</cp:lastPrinted>
  <dcterms:created xsi:type="dcterms:W3CDTF">2002-03-03T23:12:34Z</dcterms:created>
  <dcterms:modified xsi:type="dcterms:W3CDTF">2020-09-14T14:51:31Z</dcterms:modified>
</cp:coreProperties>
</file>