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8" r:id="rId1"/>
  </p:sldMasterIdLst>
  <p:notesMasterIdLst>
    <p:notesMasterId r:id="rId14"/>
  </p:notesMasterIdLst>
  <p:sldIdLst>
    <p:sldId id="490" r:id="rId2"/>
    <p:sldId id="480" r:id="rId3"/>
    <p:sldId id="478" r:id="rId4"/>
    <p:sldId id="481" r:id="rId5"/>
    <p:sldId id="484" r:id="rId6"/>
    <p:sldId id="482" r:id="rId7"/>
    <p:sldId id="485" r:id="rId8"/>
    <p:sldId id="486" r:id="rId9"/>
    <p:sldId id="483" r:id="rId10"/>
    <p:sldId id="479" r:id="rId11"/>
    <p:sldId id="489" r:id="rId12"/>
    <p:sldId id="487" r:id="rId1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79BD"/>
    <a:srgbClr val="6E6F6E"/>
    <a:srgbClr val="0099CC"/>
    <a:srgbClr val="FFCC66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B082AC-6579-4992-B47E-6E37BA6AAB74}" v="1105" dt="2020-09-08T06:53:10.834"/>
    <p1510:client id="{67D61C6C-FD2A-4E3F-06D5-79A40370D3F7}" v="36" dt="2020-09-08T11:03:03.888"/>
    <p1510:client id="{84091421-2913-4989-8CD8-6FBC78F05D53}" v="12" dt="2020-09-14T14:50:50.226"/>
    <p1510:client id="{CCDFD242-BDCF-4017-22F0-F1685F5EF575}" v="41" dt="2020-09-08T08:29:38.5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47" autoAdjust="0"/>
    <p:restoredTop sz="82215" autoAdjust="0"/>
  </p:normalViewPr>
  <p:slideViewPr>
    <p:cSldViewPr>
      <p:cViewPr varScale="1">
        <p:scale>
          <a:sx n="64" d="100"/>
          <a:sy n="64" d="100"/>
        </p:scale>
        <p:origin x="1074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272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1614" y="-43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DFCF46E-BC25-425C-8A30-19FAB047C5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67741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FCF46E-BC25-425C-8A30-19FAB047C57A}" type="slidenum">
              <a:rPr lang="en-US" altLang="en-US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1513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61607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79834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46286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latin typeface="Raleway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36352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7" name="Oval 6"/>
          <p:cNvSpPr/>
          <p:nvPr userDrawn="1"/>
        </p:nvSpPr>
        <p:spPr>
          <a:xfrm>
            <a:off x="11672882" y="-148007"/>
            <a:ext cx="655570" cy="655569"/>
          </a:xfrm>
          <a:prstGeom prst="ellipse">
            <a:avLst/>
          </a:prstGeom>
          <a:solidFill>
            <a:srgbClr val="7030A0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44B5E3D8-B559-49FC-84E7-900B409E63B2}" type="slidenum">
              <a:rPr lang="id-ID" sz="14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682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67153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74508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02831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78049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6278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7572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1B61-9C88-4800-BA1D-948591EAF1E9}" type="datetimeFigureOut">
              <a:rPr lang="en-CA" smtClean="0"/>
              <a:t>2020-09-14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6192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CA5822F3-D45F-4056-ADDC-5F8994ED7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-2529"/>
            <a:ext cx="12246633" cy="6863058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BEFDE356-69ED-4428-BC6E-79752127C5DB}"/>
              </a:ext>
            </a:extLst>
          </p:cNvPr>
          <p:cNvSpPr>
            <a:spLocks noGrp="1"/>
          </p:cNvSpPr>
          <p:nvPr/>
        </p:nvSpPr>
        <p:spPr>
          <a:xfrm>
            <a:off x="496136" y="3424194"/>
            <a:ext cx="6296668" cy="5847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1800" dirty="0">
                <a:solidFill>
                  <a:schemeClr val="bg1"/>
                </a:solidFill>
                <a:latin typeface="Arial"/>
                <a:cs typeface="Arial"/>
              </a:rPr>
              <a:t>WEEK 4</a:t>
            </a:r>
            <a:endParaRPr lang="en-US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Subtitle 6">
            <a:extLst>
              <a:ext uri="{FF2B5EF4-FFF2-40B4-BE49-F238E27FC236}">
                <a16:creationId xmlns:a16="http://schemas.microsoft.com/office/drawing/2014/main" id="{626FF351-727B-408C-B879-2CDFB52B61F2}"/>
              </a:ext>
            </a:extLst>
          </p:cNvPr>
          <p:cNvSpPr>
            <a:spLocks noGrp="1"/>
          </p:cNvSpPr>
          <p:nvPr/>
        </p:nvSpPr>
        <p:spPr>
          <a:xfrm>
            <a:off x="444261" y="2431211"/>
            <a:ext cx="10419308" cy="8835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2813">
              <a:spcAft>
                <a:spcPct val="0"/>
              </a:spcAft>
              <a:defRPr/>
            </a:pPr>
            <a:r>
              <a:rPr lang="en-US" sz="3200" dirty="0">
                <a:solidFill>
                  <a:schemeClr val="bg1"/>
                </a:solidFill>
                <a:latin typeface="Arial"/>
                <a:cs typeface="Arial"/>
              </a:rPr>
              <a:t>ROLE OF STUDENTS, TEACHERS, PARENTS AND GUARDIANS</a:t>
            </a:r>
            <a:endParaRPr lang="en-US" sz="3200" dirty="0">
              <a:solidFill>
                <a:schemeClr val="bg1"/>
              </a:solidFill>
            </a:endParaRPr>
          </a:p>
          <a:p>
            <a:pPr marL="0" marR="0" lvl="0" indent="0" algn="l" defTabSz="912813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alt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tone Sans ITC Std Medium" panose="0200060305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328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extBox 285">
            <a:extLst>
              <a:ext uri="{FF2B5EF4-FFF2-40B4-BE49-F238E27FC236}">
                <a16:creationId xmlns:a16="http://schemas.microsoft.com/office/drawing/2014/main" id="{DDD363E0-AC5D-4D07-838E-28E6D4396057}"/>
              </a:ext>
            </a:extLst>
          </p:cNvPr>
          <p:cNvSpPr txBox="1"/>
          <p:nvPr/>
        </p:nvSpPr>
        <p:spPr>
          <a:xfrm>
            <a:off x="986288" y="828135"/>
            <a:ext cx="9198633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741045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Report any risk incident they experience while online   </a:t>
            </a:r>
          </a:p>
          <a:p>
            <a:pPr marL="741045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741045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Obey and follow rules while learning online </a:t>
            </a:r>
          </a:p>
          <a:p>
            <a:pPr marL="741045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741045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Do not give personal information to strangers online </a:t>
            </a:r>
          </a:p>
          <a:p>
            <a:pPr marL="741045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741045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Do not post or send pictures and videos of yourself to strangers on the internet</a:t>
            </a:r>
          </a:p>
          <a:p>
            <a:pPr marL="741045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741045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Ask for permission before signing in into a new website.</a:t>
            </a:r>
          </a:p>
          <a:p>
            <a:pPr algn="l"/>
            <a:endParaRPr lang="en-GB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867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extBox 285">
            <a:extLst>
              <a:ext uri="{FF2B5EF4-FFF2-40B4-BE49-F238E27FC236}">
                <a16:creationId xmlns:a16="http://schemas.microsoft.com/office/drawing/2014/main" id="{DDD363E0-AC5D-4D07-838E-28E6D4396057}"/>
              </a:ext>
            </a:extLst>
          </p:cNvPr>
          <p:cNvSpPr txBox="1"/>
          <p:nvPr/>
        </p:nvSpPr>
        <p:spPr>
          <a:xfrm>
            <a:off x="5040703" y="856890"/>
            <a:ext cx="494293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cs-CZ" dirty="0">
              <a:latin typeface="Arial"/>
              <a:cs typeface="Arial"/>
            </a:endParaRPr>
          </a:p>
          <a:p>
            <a:pPr marL="455295" lvl="1" indent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Arial"/>
                <a:cs typeface="Arial"/>
              </a:rPr>
              <a:t>Topic Reflection</a:t>
            </a:r>
            <a:endParaRPr lang="cs-CZ" sz="3200" dirty="0"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DDE45D-A200-44C0-B276-77A5BD4E9E37}"/>
              </a:ext>
            </a:extLst>
          </p:cNvPr>
          <p:cNvSpPr txBox="1"/>
          <p:nvPr/>
        </p:nvSpPr>
        <p:spPr>
          <a:xfrm>
            <a:off x="5615796" y="2208362"/>
            <a:ext cx="501482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GB">
                <a:latin typeface="Arial"/>
                <a:cs typeface="Arial"/>
              </a:rPr>
              <a:t>Role of Teachers</a:t>
            </a:r>
          </a:p>
          <a:p>
            <a:pPr marL="342900" indent="-34290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GB">
                <a:latin typeface="Arial"/>
                <a:cs typeface="Arial"/>
              </a:rPr>
              <a:t>Role of Parents and Guardians</a:t>
            </a:r>
            <a:endParaRPr lang="en-GB" dirty="0"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GB">
                <a:latin typeface="Arial"/>
                <a:cs typeface="Arial"/>
              </a:rPr>
              <a:t>Role of Students</a:t>
            </a:r>
            <a:endParaRPr lang="en-GB" dirty="0">
              <a:latin typeface="Arial"/>
              <a:cs typeface="Arial"/>
            </a:endParaRPr>
          </a:p>
        </p:txBody>
      </p:sp>
      <p:pic>
        <p:nvPicPr>
          <p:cNvPr id="4" name="Graphic 1" descr="Onboarding">
            <a:extLst>
              <a:ext uri="{FF2B5EF4-FFF2-40B4-BE49-F238E27FC236}">
                <a16:creationId xmlns:a16="http://schemas.microsoft.com/office/drawing/2014/main" id="{BF0A3219-2175-4053-AD3E-7F2B6F7CC0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3500" y="579542"/>
            <a:ext cx="3720662" cy="403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773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B72635-0079-456C-B634-E55B823AA3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199" y="2213814"/>
            <a:ext cx="2378016" cy="18209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3200" b="1">
                <a:cs typeface="Arial"/>
              </a:rPr>
              <a:t>THE END</a:t>
            </a:r>
          </a:p>
        </p:txBody>
      </p:sp>
      <p:pic>
        <p:nvPicPr>
          <p:cNvPr id="3" name="Graphic 4" descr="Meeting">
            <a:extLst>
              <a:ext uri="{FF2B5EF4-FFF2-40B4-BE49-F238E27FC236}">
                <a16:creationId xmlns:a16="http://schemas.microsoft.com/office/drawing/2014/main" id="{5CB4F24E-52F6-4634-A8F5-6C55AEDD62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56272" y="671423"/>
            <a:ext cx="3948021" cy="391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591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59AB4F-C06B-4375-9366-4931D23C2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2714" y="1476555"/>
            <a:ext cx="7740770" cy="2852737"/>
          </a:xfrm>
        </p:spPr>
        <p:txBody>
          <a:bodyPr/>
          <a:lstStyle/>
          <a:p>
            <a:r>
              <a:rPr lang="en-US" sz="3200" b="1">
                <a:ea typeface="+mj-lt"/>
                <a:cs typeface="+mj-lt"/>
              </a:rPr>
              <a:t>ROLE OF STUDENTS, TEACHERS, PARENTS AND GUARDIANS</a:t>
            </a: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7323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B92720-A248-426A-AE3E-94C824328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9633" y="997730"/>
            <a:ext cx="5771071" cy="4157900"/>
          </a:xfrm>
        </p:spPr>
        <p:txBody>
          <a:bodyPr>
            <a:normAutofit/>
          </a:bodyPr>
          <a:lstStyle/>
          <a:p>
            <a:r>
              <a:rPr lang="en-US" sz="3200" b="1">
                <a:latin typeface="Arial"/>
                <a:cs typeface="Arial"/>
              </a:rPr>
              <a:t>Who is responsible for students when accessing </a:t>
            </a:r>
            <a:r>
              <a:rPr lang="en-US" sz="3200" b="1" dirty="0">
                <a:latin typeface="Arial"/>
                <a:cs typeface="Arial"/>
              </a:rPr>
              <a:t>online learning?</a:t>
            </a:r>
            <a:endParaRPr lang="en-US" sz="3200" dirty="0">
              <a:latin typeface="Arial"/>
              <a:cs typeface="Arial"/>
            </a:endParaRPr>
          </a:p>
        </p:txBody>
      </p:sp>
      <p:pic>
        <p:nvPicPr>
          <p:cNvPr id="6" name="Graphic 1" descr="Users">
            <a:extLst>
              <a:ext uri="{FF2B5EF4-FFF2-40B4-BE49-F238E27FC236}">
                <a16:creationId xmlns:a16="http://schemas.microsoft.com/office/drawing/2014/main" id="{13A0DC76-0D43-48BA-8A8C-030B1DFEE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5386" y="996485"/>
            <a:ext cx="4080096" cy="416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984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2CB7D-6B52-4C88-9F74-54DF32EF9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7746" y="2004144"/>
            <a:ext cx="4965940" cy="1325563"/>
          </a:xfrm>
        </p:spPr>
        <p:txBody>
          <a:bodyPr/>
          <a:lstStyle/>
          <a:p>
            <a:r>
              <a:rPr lang="en-US" sz="3200" b="1">
                <a:cs typeface="Arial"/>
              </a:rPr>
              <a:t>Role of Teachers</a:t>
            </a:r>
            <a:endParaRPr lang="en-US" sz="3200" b="1"/>
          </a:p>
        </p:txBody>
      </p:sp>
      <p:pic>
        <p:nvPicPr>
          <p:cNvPr id="5" name="Graphic 1" descr="Teacher">
            <a:extLst>
              <a:ext uri="{FF2B5EF4-FFF2-40B4-BE49-F238E27FC236}">
                <a16:creationId xmlns:a16="http://schemas.microsoft.com/office/drawing/2014/main" id="{8281A79E-E66E-49B5-894D-B50CC33608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7489" y="823283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90392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3C8122-B7C4-426F-BD0A-41BFACE637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6992" y="833587"/>
            <a:ext cx="9192882" cy="547277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>
                <a:ea typeface="+mn-lt"/>
                <a:cs typeface="+mn-lt"/>
              </a:rPr>
              <a:t>Educate students on online risks  and safety</a:t>
            </a:r>
            <a:endParaRPr lang="en-US" sz="2400" dirty="0">
              <a:ea typeface="+mn-lt"/>
              <a:cs typeface="+mn-lt"/>
            </a:endParaRPr>
          </a:p>
          <a:p>
            <a:endParaRPr lang="en-US" sz="2400" dirty="0">
              <a:ea typeface="+mn-lt"/>
              <a:cs typeface="+mn-lt"/>
            </a:endParaRPr>
          </a:p>
          <a:p>
            <a:r>
              <a:rPr lang="en-US" sz="2400">
                <a:ea typeface="+mn-lt"/>
                <a:cs typeface="+mn-lt"/>
              </a:rPr>
              <a:t>Get parents and guardians involved in the safety of students</a:t>
            </a:r>
          </a:p>
          <a:p>
            <a:endParaRPr lang="en-US" sz="2400" dirty="0">
              <a:ea typeface="+mn-lt"/>
              <a:cs typeface="+mn-lt"/>
            </a:endParaRPr>
          </a:p>
          <a:p>
            <a:r>
              <a:rPr lang="en-US" sz="2400">
                <a:ea typeface="+mn-lt"/>
                <a:cs typeface="+mn-lt"/>
              </a:rPr>
              <a:t>Learn about organizations in charge of children online protection</a:t>
            </a:r>
            <a:endParaRPr lang="en-US" sz="2400" dirty="0">
              <a:ea typeface="+mn-lt"/>
              <a:cs typeface="+mn-lt"/>
            </a:endParaRPr>
          </a:p>
          <a:p>
            <a:endParaRPr lang="en-US" sz="2400" dirty="0">
              <a:ea typeface="+mn-lt"/>
              <a:cs typeface="+mn-lt"/>
            </a:endParaRPr>
          </a:p>
          <a:p>
            <a:r>
              <a:rPr lang="en-US" sz="2400">
                <a:ea typeface="+mn-lt"/>
                <a:cs typeface="+mn-lt"/>
              </a:rPr>
              <a:t>Provide parents with an online learning guide or plan</a:t>
            </a:r>
            <a:endParaRPr lang="en-US" sz="2400" dirty="0">
              <a:ea typeface="+mn-lt"/>
              <a:cs typeface="+mn-lt"/>
            </a:endParaRPr>
          </a:p>
          <a:p>
            <a:endParaRPr lang="en-US" sz="2400" dirty="0">
              <a:ea typeface="+mn-lt"/>
              <a:cs typeface="+mn-lt"/>
            </a:endParaRPr>
          </a:p>
          <a:p>
            <a:r>
              <a:rPr lang="en-US" sz="2400">
                <a:ea typeface="+mn-lt"/>
                <a:cs typeface="+mn-lt"/>
              </a:rPr>
              <a:t>Set rules for a virtual classroom</a:t>
            </a:r>
            <a:endParaRPr lang="en-US" sz="2400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9955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2CB7D-6B52-4C88-9F74-54DF32EF9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351" y="91954"/>
            <a:ext cx="7453222" cy="1498091"/>
          </a:xfrm>
        </p:spPr>
        <p:txBody>
          <a:bodyPr>
            <a:normAutofit/>
          </a:bodyPr>
          <a:lstStyle/>
          <a:p>
            <a:r>
              <a:rPr lang="en-US" sz="3200">
                <a:ea typeface="+mj-lt"/>
                <a:cs typeface="+mj-lt"/>
              </a:rPr>
              <a:t>Measures an institution can take</a:t>
            </a:r>
            <a:r>
              <a:rPr lang="en-US" sz="3200" b="1">
                <a:ea typeface="+mj-lt"/>
                <a:cs typeface="+mj-lt"/>
              </a:rPr>
              <a:t> </a:t>
            </a:r>
            <a:endParaRPr lang="en-US" b="1"/>
          </a:p>
        </p:txBody>
      </p:sp>
      <p:pic>
        <p:nvPicPr>
          <p:cNvPr id="5" name="Graphic 1" descr="Schoolhouse">
            <a:extLst>
              <a:ext uri="{FF2B5EF4-FFF2-40B4-BE49-F238E27FC236}">
                <a16:creationId xmlns:a16="http://schemas.microsoft.com/office/drawing/2014/main" id="{FA8253DF-405D-4D2E-A815-D7759AA1D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3074" y="99581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FCF40F9-4FB5-4190-9D93-77C66AD0B4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3972" y="1509322"/>
            <a:ext cx="5914845" cy="39631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>
                <a:ea typeface="+mn-lt"/>
                <a:cs typeface="+mn-lt"/>
              </a:rPr>
              <a:t>    Secure devices </a:t>
            </a:r>
            <a:endParaRPr lang="en-US">
              <a:cs typeface="Arial"/>
            </a:endParaRPr>
          </a:p>
          <a:p>
            <a:pPr>
              <a:lnSpc>
                <a:spcPct val="120000"/>
              </a:lnSpc>
            </a:pPr>
            <a:r>
              <a:rPr lang="en-US">
                <a:ea typeface="+mn-lt"/>
                <a:cs typeface="+mn-lt"/>
              </a:rPr>
              <a:t>    Filtering and monitoring </a:t>
            </a:r>
          </a:p>
          <a:p>
            <a:pPr>
              <a:lnSpc>
                <a:spcPct val="120000"/>
              </a:lnSpc>
            </a:pPr>
            <a:r>
              <a:rPr lang="en-US">
                <a:ea typeface="+mn-lt"/>
                <a:cs typeface="+mn-lt"/>
              </a:rPr>
              <a:t>    School Policy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ct val="120000"/>
              </a:lnSpc>
            </a:pPr>
            <a:r>
              <a:rPr lang="en-US">
                <a:ea typeface="+mn-lt"/>
                <a:cs typeface="+mn-lt"/>
              </a:rPr>
              <a:t>    Online personality 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ct val="120000"/>
              </a:lnSpc>
            </a:pPr>
            <a:r>
              <a:rPr lang="en-US">
                <a:ea typeface="+mn-lt"/>
                <a:cs typeface="+mn-lt"/>
              </a:rPr>
              <a:t>    Training 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ct val="120000"/>
              </a:lnSpc>
            </a:pPr>
            <a:r>
              <a:rPr lang="en-US">
                <a:ea typeface="+mn-lt"/>
                <a:cs typeface="+mn-lt"/>
              </a:rPr>
              <a:t>    Audit the school systems </a:t>
            </a:r>
            <a:endParaRPr lang="en-US" dirty="0">
              <a:ea typeface="+mn-lt"/>
              <a:cs typeface="+mn-lt"/>
            </a:endParaRPr>
          </a:p>
          <a:p>
            <a:pPr marL="457200" lvl="1" indent="0">
              <a:buNone/>
            </a:pPr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65990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9" descr="Group">
            <a:extLst>
              <a:ext uri="{FF2B5EF4-FFF2-40B4-BE49-F238E27FC236}">
                <a16:creationId xmlns:a16="http://schemas.microsoft.com/office/drawing/2014/main" id="{B7674C5E-2345-43C4-ABF1-8676CDEAF43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5811" y="1519388"/>
            <a:ext cx="3114134" cy="2754701"/>
          </a:xfr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6CE9B5F-0185-462F-A286-2ED0E78B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3255" y="2219804"/>
            <a:ext cx="5929222" cy="1325563"/>
          </a:xfrm>
        </p:spPr>
        <p:txBody>
          <a:bodyPr/>
          <a:lstStyle/>
          <a:p>
            <a:r>
              <a:rPr lang="en-US" sz="3200" b="1">
                <a:cs typeface="Arial"/>
              </a:rPr>
              <a:t>Role of Parents and Guardians</a:t>
            </a:r>
            <a:endParaRPr lang="en-US" sz="3200" b="1"/>
          </a:p>
        </p:txBody>
      </p:sp>
    </p:spTree>
    <p:extLst>
      <p:ext uri="{BB962C8B-B14F-4D97-AF65-F5344CB8AC3E}">
        <p14:creationId xmlns:p14="http://schemas.microsoft.com/office/powerpoint/2010/main" val="3952990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>
            <a:extLst>
              <a:ext uri="{FF2B5EF4-FFF2-40B4-BE49-F238E27FC236}">
                <a16:creationId xmlns:a16="http://schemas.microsoft.com/office/drawing/2014/main" id="{829E9DC1-F248-44EE-86C9-EDAC9BC56B4F}"/>
              </a:ext>
            </a:extLst>
          </p:cNvPr>
          <p:cNvSpPr txBox="1"/>
          <p:nvPr/>
        </p:nvSpPr>
        <p:spPr>
          <a:xfrm>
            <a:off x="1273834" y="986288"/>
            <a:ext cx="9356784" cy="4893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Learn and understand the student online risks </a:t>
            </a:r>
            <a:endParaRPr lang="en-US" dirty="0">
              <a:latin typeface="Arial"/>
              <a:cs typeface="Arial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Set reasonable rules and guidelines for computer use </a:t>
            </a:r>
            <a:endParaRPr lang="en-GB">
              <a:latin typeface="Arial"/>
              <a:cs typeface="Arial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Install parental control software that monitor  student online activities</a:t>
            </a:r>
            <a:endParaRPr lang="en-US">
              <a:latin typeface="Arial"/>
              <a:cs typeface="Arial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Communicate freely and honestly about online risks</a:t>
            </a:r>
            <a:endParaRPr lang="en-US">
              <a:latin typeface="Arial"/>
              <a:cs typeface="Arial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Take interest in children’s online activities</a:t>
            </a:r>
            <a:endParaRPr lang="en-US">
              <a:latin typeface="Arial"/>
              <a:cs typeface="Arial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Cyber and online safety awareness training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en-GB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8055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CC59212-488A-47A8-B090-3582254E9FC2}"/>
              </a:ext>
            </a:extLst>
          </p:cNvPr>
          <p:cNvSpPr>
            <a:spLocks noGrp="1"/>
          </p:cNvSpPr>
          <p:nvPr/>
        </p:nvSpPr>
        <p:spPr>
          <a:xfrm>
            <a:off x="6028426" y="2248559"/>
            <a:ext cx="5181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cs typeface="Arial"/>
              </a:rPr>
              <a:t>Role of Students</a:t>
            </a:r>
            <a:endParaRPr lang="en-US" sz="3200" b="1"/>
          </a:p>
        </p:txBody>
      </p:sp>
      <p:pic>
        <p:nvPicPr>
          <p:cNvPr id="7" name="Graphic 1" descr="Classroom">
            <a:extLst>
              <a:ext uri="{FF2B5EF4-FFF2-40B4-BE49-F238E27FC236}">
                <a16:creationId xmlns:a16="http://schemas.microsoft.com/office/drawing/2014/main" id="{5065C900-3BC9-4372-B49E-A23DE4A46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85424" y="1255278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26436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ustom 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9025</TotalTime>
  <Words>0</Words>
  <Application>Microsoft Office PowerPoint</Application>
  <PresentationFormat>Widescreen</PresentationFormat>
  <Paragraphs>0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1_Office Theme</vt:lpstr>
      <vt:lpstr>PowerPoint Presentation</vt:lpstr>
      <vt:lpstr>ROLE OF STUDENTS, TEACHERS, PARENTS AND GUARDIANS </vt:lpstr>
      <vt:lpstr>Who is responsible for students when accessing online learning?</vt:lpstr>
      <vt:lpstr>Role of Teachers</vt:lpstr>
      <vt:lpstr>PowerPoint Presentation</vt:lpstr>
      <vt:lpstr>Measures an institution can take </vt:lpstr>
      <vt:lpstr>Role of Parents and Guardians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UWW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TeacherFutures</dc:creator>
  <cp:lastModifiedBy>muenimusomba@outlook.com</cp:lastModifiedBy>
  <cp:revision>595</cp:revision>
  <cp:lastPrinted>1601-01-01T00:00:00Z</cp:lastPrinted>
  <dcterms:created xsi:type="dcterms:W3CDTF">2002-03-03T23:12:34Z</dcterms:created>
  <dcterms:modified xsi:type="dcterms:W3CDTF">2020-09-14T14:51:20Z</dcterms:modified>
</cp:coreProperties>
</file>