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7"/>
  </p:notesMasterIdLst>
  <p:sldIdLst>
    <p:sldId id="481" r:id="rId2"/>
    <p:sldId id="478" r:id="rId3"/>
    <p:sldId id="482" r:id="rId4"/>
    <p:sldId id="483" r:id="rId5"/>
    <p:sldId id="484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9BD"/>
    <a:srgbClr val="6E6F6E"/>
    <a:srgbClr val="0099CC"/>
    <a:srgbClr val="FFCC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82215" autoAdjust="0"/>
  </p:normalViewPr>
  <p:slideViewPr>
    <p:cSldViewPr>
      <p:cViewPr varScale="1">
        <p:scale>
          <a:sx n="64" d="100"/>
          <a:sy n="64" d="100"/>
        </p:scale>
        <p:origin x="107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7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1614" y="-4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7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160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983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628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Raleway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63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7" name="Oval 6"/>
          <p:cNvSpPr/>
          <p:nvPr userDrawn="1"/>
        </p:nvSpPr>
        <p:spPr>
          <a:xfrm>
            <a:off x="11672882" y="-148007"/>
            <a:ext cx="655570" cy="655569"/>
          </a:xfrm>
          <a:prstGeom prst="ellipse">
            <a:avLst/>
          </a:prstGeom>
          <a:solidFill>
            <a:srgbClr val="7030A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4B5E3D8-B559-49FC-84E7-900B409E63B2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8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715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45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283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04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278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572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19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853002-F7F7-42F2-A257-50ED50519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FD35410-F0E9-461C-A444-F521EBC5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01851"/>
            <a:ext cx="10515600" cy="17192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CYBERSECURITY THREATS, VULNERABILITIES, AND RISKS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E33D11-C75F-4E33-840D-23122E321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67200"/>
            <a:ext cx="10515600" cy="1500187"/>
          </a:xfrm>
        </p:spPr>
        <p:txBody>
          <a:bodyPr/>
          <a:lstStyle/>
          <a:p>
            <a:r>
              <a:rPr lang="en-US" altLang="en-US" dirty="0">
                <a:solidFill>
                  <a:prstClr val="white"/>
                </a:solidFill>
              </a:rPr>
              <a:t>WEEK 2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6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Vulnerability, Threat and Risk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kumimoji="1" lang="en-US" b="1" dirty="0">
                <a:latin typeface="Arial" charset="0"/>
              </a:rPr>
              <a:t>Vulnerability: </a:t>
            </a:r>
            <a:r>
              <a:rPr kumimoji="1" lang="en-US" dirty="0">
                <a:latin typeface="Arial" charset="0"/>
              </a:rPr>
              <a:t>A known weakness of a system that criminals could use </a:t>
            </a:r>
          </a:p>
          <a:p>
            <a:r>
              <a:rPr kumimoji="1" lang="en-US" b="1" dirty="0">
                <a:latin typeface="Arial" charset="0"/>
              </a:rPr>
              <a:t>Threat: </a:t>
            </a:r>
            <a:r>
              <a:rPr kumimoji="1" lang="en-US" dirty="0">
                <a:latin typeface="Arial" charset="0"/>
              </a:rPr>
              <a:t>Something that has the potential to harm the system </a:t>
            </a:r>
          </a:p>
          <a:p>
            <a:r>
              <a:rPr kumimoji="1" lang="en-US" b="1" dirty="0">
                <a:latin typeface="Arial" charset="0"/>
              </a:rPr>
              <a:t>Risk: </a:t>
            </a:r>
            <a:r>
              <a:rPr kumimoji="1" lang="en-US" dirty="0">
                <a:latin typeface="Arial" charset="0"/>
              </a:rPr>
              <a:t>Likelihood of a damage or loss to occur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8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Vulnerability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894"/>
              </a:spcBef>
              <a:buNone/>
            </a:pPr>
            <a:r>
              <a:rPr lang="en-US" spc="10" dirty="0">
                <a:solidFill>
                  <a:srgbClr val="2B2840"/>
                </a:solidFill>
                <a:cs typeface="Trebuchet MS"/>
              </a:rPr>
              <a:t>Examples of vulnerabilities include:</a:t>
            </a:r>
          </a:p>
          <a:p>
            <a:pPr marL="584200" indent="-571500">
              <a:lnSpc>
                <a:spcPct val="100000"/>
              </a:lnSpc>
              <a:spcBef>
                <a:spcPts val="894"/>
              </a:spcBef>
            </a:pPr>
            <a:r>
              <a:rPr lang="en-US" spc="20" dirty="0">
                <a:solidFill>
                  <a:srgbClr val="2B2840"/>
                </a:solidFill>
                <a:cs typeface="Arial"/>
              </a:rPr>
              <a:t>Outdated</a:t>
            </a:r>
            <a:r>
              <a:rPr lang="en-US" spc="-90" dirty="0">
                <a:solidFill>
                  <a:srgbClr val="2B2840"/>
                </a:solidFill>
                <a:cs typeface="Arial"/>
              </a:rPr>
              <a:t> </a:t>
            </a:r>
            <a:r>
              <a:rPr lang="en-US" spc="30" dirty="0">
                <a:solidFill>
                  <a:srgbClr val="2B2840"/>
                </a:solidFill>
                <a:cs typeface="Arial"/>
              </a:rPr>
              <a:t>software</a:t>
            </a:r>
          </a:p>
          <a:p>
            <a:pPr marL="584200" indent="-571500">
              <a:lnSpc>
                <a:spcPct val="100000"/>
              </a:lnSpc>
              <a:spcBef>
                <a:spcPts val="894"/>
              </a:spcBef>
            </a:pPr>
            <a:r>
              <a:rPr lang="en-US" spc="-65" dirty="0">
                <a:solidFill>
                  <a:srgbClr val="2B2840"/>
                </a:solidFill>
                <a:cs typeface="Arial"/>
              </a:rPr>
              <a:t>Removable </a:t>
            </a:r>
            <a:r>
              <a:rPr lang="en-US" spc="-50" dirty="0">
                <a:solidFill>
                  <a:srgbClr val="2B2840"/>
                </a:solidFill>
                <a:cs typeface="Arial"/>
              </a:rPr>
              <a:t>media.</a:t>
            </a:r>
          </a:p>
          <a:p>
            <a:pPr marL="584200" indent="-571500">
              <a:lnSpc>
                <a:spcPct val="100000"/>
              </a:lnSpc>
              <a:spcBef>
                <a:spcPts val="894"/>
              </a:spcBef>
            </a:pPr>
            <a:r>
              <a:rPr lang="en-US" spc="-130" dirty="0">
                <a:solidFill>
                  <a:srgbClr val="2B2840"/>
                </a:solidFill>
                <a:cs typeface="Arial"/>
              </a:rPr>
              <a:t>Weak </a:t>
            </a:r>
            <a:r>
              <a:rPr lang="en-US" spc="150" dirty="0">
                <a:solidFill>
                  <a:srgbClr val="2B2840"/>
                </a:solidFill>
                <a:cs typeface="Arial"/>
              </a:rPr>
              <a:t>or</a:t>
            </a:r>
            <a:r>
              <a:rPr lang="en-US" spc="-5" dirty="0">
                <a:solidFill>
                  <a:srgbClr val="2B2840"/>
                </a:solidFill>
                <a:cs typeface="Arial"/>
              </a:rPr>
              <a:t> </a:t>
            </a:r>
            <a:r>
              <a:rPr lang="en-US" spc="55" dirty="0">
                <a:solidFill>
                  <a:srgbClr val="2B2840"/>
                </a:solidFill>
                <a:cs typeface="Arial"/>
              </a:rPr>
              <a:t>broken  </a:t>
            </a:r>
            <a:r>
              <a:rPr lang="en-US" spc="80" dirty="0">
                <a:solidFill>
                  <a:srgbClr val="2B2840"/>
                </a:solidFill>
                <a:cs typeface="Arial"/>
              </a:rPr>
              <a:t>authentication</a:t>
            </a:r>
          </a:p>
          <a:p>
            <a:pPr marL="584200" indent="-571500">
              <a:lnSpc>
                <a:spcPct val="100000"/>
              </a:lnSpc>
              <a:spcBef>
                <a:spcPts val="894"/>
              </a:spcBef>
            </a:pPr>
            <a:r>
              <a:rPr lang="en-US" spc="-45" dirty="0">
                <a:solidFill>
                  <a:srgbClr val="2B2840"/>
                </a:solidFill>
                <a:cs typeface="Arial"/>
              </a:rPr>
              <a:t>Human</a:t>
            </a:r>
            <a:r>
              <a:rPr lang="en-US" dirty="0">
                <a:cs typeface="Arial"/>
              </a:rPr>
              <a:t> </a:t>
            </a:r>
            <a:r>
              <a:rPr lang="en-US" spc="45" dirty="0">
                <a:solidFill>
                  <a:srgbClr val="2B2840"/>
                </a:solidFill>
                <a:cs typeface="Arial"/>
              </a:rPr>
              <a:t>vulnerabilities</a:t>
            </a:r>
            <a:endParaRPr lang="en-US" dirty="0"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11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Threat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2667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40" dirty="0">
                <a:solidFill>
                  <a:srgbClr val="2B2840"/>
                </a:solidFill>
                <a:cs typeface="Trebuchet MS"/>
              </a:rPr>
              <a:t>Examples of threats include: </a:t>
            </a:r>
            <a:endParaRPr lang="en-US" dirty="0">
              <a:solidFill>
                <a:prstClr val="black"/>
              </a:solidFill>
              <a:cs typeface="Trebuchet MS"/>
            </a:endParaRPr>
          </a:p>
          <a:p>
            <a:pPr marL="584200" marR="2667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-385" dirty="0">
                <a:solidFill>
                  <a:srgbClr val="2B2840"/>
                </a:solidFill>
                <a:cs typeface="Arial"/>
              </a:rPr>
              <a:t>P</a:t>
            </a:r>
            <a:r>
              <a:rPr lang="en-US" spc="40" dirty="0">
                <a:solidFill>
                  <a:srgbClr val="2B2840"/>
                </a:solidFill>
                <a:cs typeface="Arial"/>
              </a:rPr>
              <a:t>h</a:t>
            </a:r>
            <a:r>
              <a:rPr lang="en-US" spc="110" dirty="0">
                <a:solidFill>
                  <a:srgbClr val="2B2840"/>
                </a:solidFill>
                <a:cs typeface="Arial"/>
              </a:rPr>
              <a:t>i</a:t>
            </a:r>
            <a:r>
              <a:rPr lang="en-US" spc="-75" dirty="0">
                <a:solidFill>
                  <a:srgbClr val="2B2840"/>
                </a:solidFill>
                <a:cs typeface="Arial"/>
              </a:rPr>
              <a:t>s</a:t>
            </a:r>
            <a:r>
              <a:rPr lang="en-US" spc="40" dirty="0">
                <a:solidFill>
                  <a:srgbClr val="2B2840"/>
                </a:solidFill>
                <a:cs typeface="Arial"/>
              </a:rPr>
              <a:t>h</a:t>
            </a:r>
            <a:r>
              <a:rPr lang="en-US" spc="110" dirty="0">
                <a:solidFill>
                  <a:srgbClr val="2B2840"/>
                </a:solidFill>
                <a:cs typeface="Arial"/>
              </a:rPr>
              <a:t>i</a:t>
            </a:r>
            <a:r>
              <a:rPr lang="en-US" spc="40" dirty="0">
                <a:solidFill>
                  <a:srgbClr val="2B2840"/>
                </a:solidFill>
                <a:cs typeface="Arial"/>
              </a:rPr>
              <a:t>ng</a:t>
            </a:r>
            <a:endParaRPr lang="en-US" spc="45" dirty="0">
              <a:solidFill>
                <a:srgbClr val="2B2840"/>
              </a:solidFill>
              <a:cs typeface="Arial"/>
            </a:endParaRPr>
          </a:p>
          <a:p>
            <a:pPr marL="584200" marR="2667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-20" dirty="0">
                <a:solidFill>
                  <a:srgbClr val="2B2840"/>
                </a:solidFill>
                <a:cs typeface="Arial"/>
              </a:rPr>
              <a:t>Malware</a:t>
            </a:r>
            <a:endParaRPr lang="en-US" dirty="0">
              <a:solidFill>
                <a:prstClr val="black"/>
              </a:solidFill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106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Risk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5080" indent="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  <a:buNone/>
            </a:pPr>
            <a:r>
              <a:rPr lang="en-US" b="1" spc="145" dirty="0">
                <a:solidFill>
                  <a:srgbClr val="2B2840"/>
                </a:solidFill>
                <a:cs typeface="Trebuchet MS"/>
              </a:rPr>
              <a:t>Examples of risks include:  </a:t>
            </a:r>
          </a:p>
          <a:p>
            <a:pPr marL="583564" marR="508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5" dirty="0">
                <a:solidFill>
                  <a:srgbClr val="2B2840"/>
                </a:solidFill>
                <a:cs typeface="Arial"/>
              </a:rPr>
              <a:t>Loss </a:t>
            </a:r>
            <a:r>
              <a:rPr lang="en-US" spc="80" dirty="0">
                <a:solidFill>
                  <a:srgbClr val="2B2840"/>
                </a:solidFill>
                <a:cs typeface="Arial"/>
              </a:rPr>
              <a:t>of  </a:t>
            </a:r>
            <a:r>
              <a:rPr lang="en-US" spc="50" dirty="0">
                <a:solidFill>
                  <a:srgbClr val="2B2840"/>
                </a:solidFill>
                <a:cs typeface="Arial"/>
              </a:rPr>
              <a:t>privacy </a:t>
            </a:r>
          </a:p>
          <a:p>
            <a:pPr marL="583564" marR="508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85" dirty="0">
                <a:solidFill>
                  <a:srgbClr val="2B2840"/>
                </a:solidFill>
                <a:cs typeface="Arial"/>
              </a:rPr>
              <a:t>Reputational </a:t>
            </a:r>
            <a:r>
              <a:rPr lang="en-US" spc="-25" dirty="0">
                <a:solidFill>
                  <a:srgbClr val="2B2840"/>
                </a:solidFill>
                <a:cs typeface="Arial"/>
              </a:rPr>
              <a:t>damage</a:t>
            </a:r>
            <a:endParaRPr lang="en-US" dirty="0">
              <a:solidFill>
                <a:prstClr val="black"/>
              </a:solidFill>
              <a:cs typeface="Arial"/>
            </a:endParaRPr>
          </a:p>
          <a:p>
            <a:pPr marL="583564" marR="508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30" dirty="0">
                <a:solidFill>
                  <a:srgbClr val="2B2840"/>
                </a:solidFill>
                <a:cs typeface="Arial"/>
              </a:rPr>
              <a:t>Legal  </a:t>
            </a:r>
            <a:r>
              <a:rPr lang="en-US" spc="110" dirty="0">
                <a:solidFill>
                  <a:srgbClr val="2B2840"/>
                </a:solidFill>
                <a:cs typeface="Arial"/>
              </a:rPr>
              <a:t>i</a:t>
            </a:r>
            <a:r>
              <a:rPr lang="en-US" spc="5" dirty="0">
                <a:solidFill>
                  <a:srgbClr val="2B2840"/>
                </a:solidFill>
                <a:cs typeface="Arial"/>
              </a:rPr>
              <a:t>m</a:t>
            </a:r>
            <a:r>
              <a:rPr lang="en-US" spc="65" dirty="0">
                <a:solidFill>
                  <a:srgbClr val="2B2840"/>
                </a:solidFill>
                <a:cs typeface="Arial"/>
              </a:rPr>
              <a:t>p</a:t>
            </a:r>
            <a:r>
              <a:rPr lang="en-US" spc="140" dirty="0">
                <a:solidFill>
                  <a:srgbClr val="2B2840"/>
                </a:solidFill>
                <a:cs typeface="Arial"/>
              </a:rPr>
              <a:t>l</a:t>
            </a:r>
            <a:r>
              <a:rPr lang="en-US" spc="110" dirty="0">
                <a:solidFill>
                  <a:srgbClr val="2B2840"/>
                </a:solidFill>
                <a:cs typeface="Arial"/>
              </a:rPr>
              <a:t>i</a:t>
            </a:r>
            <a:r>
              <a:rPr lang="en-US" spc="5" dirty="0">
                <a:solidFill>
                  <a:srgbClr val="2B2840"/>
                </a:solidFill>
                <a:cs typeface="Arial"/>
              </a:rPr>
              <a:t>c</a:t>
            </a:r>
            <a:r>
              <a:rPr lang="en-US" spc="-85" dirty="0">
                <a:solidFill>
                  <a:srgbClr val="2B2840"/>
                </a:solidFill>
                <a:cs typeface="Arial"/>
              </a:rPr>
              <a:t>a</a:t>
            </a:r>
            <a:r>
              <a:rPr lang="en-US" spc="320" dirty="0">
                <a:solidFill>
                  <a:srgbClr val="2B2840"/>
                </a:solidFill>
                <a:cs typeface="Arial"/>
              </a:rPr>
              <a:t>t</a:t>
            </a:r>
            <a:r>
              <a:rPr lang="en-US" spc="110" dirty="0">
                <a:solidFill>
                  <a:srgbClr val="2B2840"/>
                </a:solidFill>
                <a:cs typeface="Arial"/>
              </a:rPr>
              <a:t>i</a:t>
            </a:r>
            <a:r>
              <a:rPr lang="en-US" spc="30" dirty="0">
                <a:solidFill>
                  <a:srgbClr val="2B2840"/>
                </a:solidFill>
                <a:cs typeface="Arial"/>
              </a:rPr>
              <a:t>o</a:t>
            </a:r>
            <a:r>
              <a:rPr lang="en-US" spc="40" dirty="0">
                <a:solidFill>
                  <a:srgbClr val="2B2840"/>
                </a:solidFill>
                <a:cs typeface="Arial"/>
              </a:rPr>
              <a:t>n</a:t>
            </a:r>
            <a:r>
              <a:rPr lang="en-US" spc="-50" dirty="0">
                <a:solidFill>
                  <a:srgbClr val="2B2840"/>
                </a:solidFill>
                <a:cs typeface="Arial"/>
              </a:rPr>
              <a:t>s</a:t>
            </a:r>
          </a:p>
          <a:p>
            <a:pPr marL="583564" marR="5080" indent="-571500" eaLnBrk="0" fontAlgn="base" hangingPunct="0">
              <a:lnSpc>
                <a:spcPct val="116500"/>
              </a:lnSpc>
              <a:spcBef>
                <a:spcPts val="100"/>
              </a:spcBef>
              <a:spcAft>
                <a:spcPct val="0"/>
              </a:spcAft>
            </a:pPr>
            <a:r>
              <a:rPr lang="en-US" spc="5" dirty="0">
                <a:solidFill>
                  <a:srgbClr val="2B2840"/>
                </a:solidFill>
                <a:cs typeface="Arial"/>
              </a:rPr>
              <a:t>Loss </a:t>
            </a:r>
            <a:r>
              <a:rPr lang="en-US" spc="80" dirty="0">
                <a:solidFill>
                  <a:srgbClr val="2B2840"/>
                </a:solidFill>
                <a:cs typeface="Arial"/>
              </a:rPr>
              <a:t>of</a:t>
            </a:r>
            <a:r>
              <a:rPr lang="en-US" spc="-110" dirty="0">
                <a:solidFill>
                  <a:srgbClr val="2B2840"/>
                </a:solidFill>
                <a:cs typeface="Arial"/>
              </a:rPr>
              <a:t> </a:t>
            </a:r>
            <a:r>
              <a:rPr lang="en-US" spc="45" dirty="0">
                <a:solidFill>
                  <a:srgbClr val="2B2840"/>
                </a:solidFill>
                <a:cs typeface="Arial"/>
              </a:rPr>
              <a:t>life.</a:t>
            </a:r>
            <a:endParaRPr lang="en-US" dirty="0">
              <a:solidFill>
                <a:prstClr val="black"/>
              </a:solidFill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108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9040</TotalTime>
  <Words>89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Raleway</vt:lpstr>
      <vt:lpstr>1_Office Theme</vt:lpstr>
      <vt:lpstr>CYBERSECURITY THREATS, VULNERABILITIES, AND RISKS </vt:lpstr>
      <vt:lpstr>Vulnerability, Threat and Risk</vt:lpstr>
      <vt:lpstr>Vulnerability</vt:lpstr>
      <vt:lpstr>Threat</vt:lpstr>
      <vt:lpstr>Risk</vt:lpstr>
    </vt:vector>
  </TitlesOfParts>
  <Company>UWW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TeacherFutures</dc:creator>
  <cp:lastModifiedBy>muenimusomba@outlook.com</cp:lastModifiedBy>
  <cp:revision>129</cp:revision>
  <cp:lastPrinted>1601-01-01T00:00:00Z</cp:lastPrinted>
  <dcterms:created xsi:type="dcterms:W3CDTF">2002-03-03T23:12:34Z</dcterms:created>
  <dcterms:modified xsi:type="dcterms:W3CDTF">2020-09-16T12:36:49Z</dcterms:modified>
</cp:coreProperties>
</file>