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5">
  <p:sldMasterIdLst>
    <p:sldMasterId id="2147483648" r:id="rId1"/>
  </p:sldMasterIdLst>
  <p:notesMasterIdLst>
    <p:notesMasterId r:id="rId17"/>
  </p:notesMasterIdLst>
  <p:sldIdLst>
    <p:sldId id="274" r:id="rId2"/>
    <p:sldId id="380" r:id="rId3"/>
    <p:sldId id="343" r:id="rId4"/>
    <p:sldId id="364" r:id="rId5"/>
    <p:sldId id="365" r:id="rId6"/>
    <p:sldId id="366" r:id="rId7"/>
    <p:sldId id="338" r:id="rId8"/>
    <p:sldId id="377" r:id="rId9"/>
    <p:sldId id="356" r:id="rId10"/>
    <p:sldId id="354" r:id="rId11"/>
    <p:sldId id="353" r:id="rId12"/>
    <p:sldId id="359" r:id="rId13"/>
    <p:sldId id="360" r:id="rId14"/>
    <p:sldId id="378" r:id="rId15"/>
    <p:sldId id="379" r:id="rId16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22C6"/>
    <a:srgbClr val="990033"/>
    <a:srgbClr val="9C3445"/>
    <a:srgbClr val="008000"/>
    <a:srgbClr val="92278F"/>
    <a:srgbClr val="99CCFF"/>
    <a:srgbClr val="369A5E"/>
    <a:srgbClr val="99CC00"/>
    <a:srgbClr val="0066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8" autoAdjust="0"/>
    <p:restoredTop sz="94660"/>
  </p:normalViewPr>
  <p:slideViewPr>
    <p:cSldViewPr snapToGrid="0">
      <p:cViewPr varScale="1">
        <p:scale>
          <a:sx n="85" d="100"/>
          <a:sy n="85" d="100"/>
        </p:scale>
        <p:origin x="50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258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688" y="0"/>
            <a:ext cx="304165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D6E95-FD56-414D-9666-C64AE76FCBCD}" type="datetimeFigureOut">
              <a:rPr lang="en-CA" smtClean="0"/>
              <a:t>2018-02-24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16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8338"/>
            <a:ext cx="5616575" cy="36639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200"/>
            <a:ext cx="304165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688" y="8839200"/>
            <a:ext cx="304165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96B71C-F55D-4C9E-96EC-78373B4E394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6602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6B71C-F55D-4C9E-96EC-78373B4E3949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1020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F074-1453-4EDD-8B66-BFF5DC0DB23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61986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F074-1453-4EDD-8B66-BFF5DC0DB23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32118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F074-1453-4EDD-8B66-BFF5DC0DB23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07450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3943633" y="1565211"/>
            <a:ext cx="8733041" cy="6615539"/>
            <a:chOff x="3943629" y="1765230"/>
            <a:chExt cx="8733041" cy="6615539"/>
          </a:xfrm>
        </p:grpSpPr>
        <p:sp>
          <p:nvSpPr>
            <p:cNvPr id="8" name="Donut 7"/>
            <p:cNvSpPr/>
            <p:nvPr userDrawn="1"/>
          </p:nvSpPr>
          <p:spPr>
            <a:xfrm rot="6104502">
              <a:off x="10513894" y="4182360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9" name="Donut 8"/>
            <p:cNvSpPr/>
            <p:nvPr userDrawn="1"/>
          </p:nvSpPr>
          <p:spPr>
            <a:xfrm rot="6104502">
              <a:off x="11635129" y="323203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0" name="Donut 9"/>
            <p:cNvSpPr/>
            <p:nvPr userDrawn="1"/>
          </p:nvSpPr>
          <p:spPr>
            <a:xfrm rot="6104502">
              <a:off x="4890532" y="5754668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1" name="Donut 10"/>
            <p:cNvSpPr/>
            <p:nvPr userDrawn="1"/>
          </p:nvSpPr>
          <p:spPr>
            <a:xfrm rot="6104502">
              <a:off x="9890317" y="632831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2" name="Donut 11"/>
            <p:cNvSpPr/>
            <p:nvPr userDrawn="1"/>
          </p:nvSpPr>
          <p:spPr>
            <a:xfrm rot="6104502">
              <a:off x="11280398" y="277344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 userDrawn="1"/>
          </p:nvSpPr>
          <p:spPr>
            <a:xfrm rot="6104502">
              <a:off x="11255956" y="4096902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4" name="Oval 13"/>
            <p:cNvSpPr/>
            <p:nvPr userDrawn="1"/>
          </p:nvSpPr>
          <p:spPr>
            <a:xfrm rot="6104502">
              <a:off x="10988857" y="3411415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5" name="Donut 14"/>
            <p:cNvSpPr/>
            <p:nvPr userDrawn="1"/>
          </p:nvSpPr>
          <p:spPr>
            <a:xfrm rot="20504502">
              <a:off x="8157576" y="4967821"/>
              <a:ext cx="1778283" cy="1778283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42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6" name="Donut 15"/>
            <p:cNvSpPr/>
            <p:nvPr userDrawn="1"/>
          </p:nvSpPr>
          <p:spPr>
            <a:xfrm rot="20504502">
              <a:off x="5967631" y="5517505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 userDrawn="1"/>
          </p:nvSpPr>
          <p:spPr>
            <a:xfrm rot="20504502">
              <a:off x="7106071" y="6040256"/>
              <a:ext cx="688490" cy="688490"/>
            </a:xfrm>
            <a:prstGeom prst="ellipse">
              <a:avLst/>
            </a:prstGeom>
            <a:solidFill>
              <a:schemeClr val="bg1">
                <a:lumMod val="95000"/>
                <a:alpha val="39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8" name="Oval 17"/>
            <p:cNvSpPr/>
            <p:nvPr userDrawn="1"/>
          </p:nvSpPr>
          <p:spPr>
            <a:xfrm rot="20504502">
              <a:off x="8828367" y="4697538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19" name="Donut 18"/>
            <p:cNvSpPr/>
            <p:nvPr userDrawn="1"/>
          </p:nvSpPr>
          <p:spPr>
            <a:xfrm rot="20504502">
              <a:off x="7272388" y="5137491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0" name="Donut 19"/>
            <p:cNvSpPr/>
            <p:nvPr userDrawn="1"/>
          </p:nvSpPr>
          <p:spPr>
            <a:xfrm rot="20504502">
              <a:off x="9359434" y="5596700"/>
              <a:ext cx="1074806" cy="1074806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1" name="Donut 20"/>
            <p:cNvSpPr/>
            <p:nvPr userDrawn="1"/>
          </p:nvSpPr>
          <p:spPr>
            <a:xfrm rot="20504502">
              <a:off x="9482547" y="4659556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3" name="Oval 22"/>
            <p:cNvSpPr/>
            <p:nvPr userDrawn="1"/>
          </p:nvSpPr>
          <p:spPr>
            <a:xfrm rot="20504502">
              <a:off x="7238767" y="5017013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4" name="Oval 23"/>
            <p:cNvSpPr/>
            <p:nvPr userDrawn="1"/>
          </p:nvSpPr>
          <p:spPr>
            <a:xfrm rot="20504502">
              <a:off x="3943629" y="613031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5" name="Oval 24"/>
            <p:cNvSpPr/>
            <p:nvPr userDrawn="1"/>
          </p:nvSpPr>
          <p:spPr>
            <a:xfrm rot="20504502">
              <a:off x="6479821" y="5990866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6" name="Oval 25"/>
            <p:cNvSpPr/>
            <p:nvPr userDrawn="1"/>
          </p:nvSpPr>
          <p:spPr>
            <a:xfrm rot="20504502">
              <a:off x="9327833" y="4273371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27" name="Donut 26"/>
            <p:cNvSpPr/>
            <p:nvPr userDrawn="1"/>
          </p:nvSpPr>
          <p:spPr>
            <a:xfrm rot="10604502">
              <a:off x="10421842" y="5527974"/>
              <a:ext cx="1327177" cy="1327177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75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8" name="Donut 27"/>
            <p:cNvSpPr/>
            <p:nvPr userDrawn="1"/>
          </p:nvSpPr>
          <p:spPr>
            <a:xfrm rot="10604502">
              <a:off x="11502978" y="1935344"/>
              <a:ext cx="1041541" cy="104154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31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29" name="Oval 28"/>
            <p:cNvSpPr/>
            <p:nvPr userDrawn="1"/>
          </p:nvSpPr>
          <p:spPr>
            <a:xfrm rot="10604502">
              <a:off x="11886320" y="1765230"/>
              <a:ext cx="536090" cy="536090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0" name="Donut 29"/>
            <p:cNvSpPr/>
            <p:nvPr userDrawn="1"/>
          </p:nvSpPr>
          <p:spPr>
            <a:xfrm rot="10604502">
              <a:off x="9874667" y="3536070"/>
              <a:ext cx="2626101" cy="2626101"/>
            </a:xfrm>
            <a:prstGeom prst="donut">
              <a:avLst>
                <a:gd name="adj" fmla="val 15926"/>
              </a:avLst>
            </a:prstGeom>
            <a:solidFill>
              <a:schemeClr val="bg1">
                <a:lumMod val="95000"/>
                <a:alpha val="13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1" name="Donut 30"/>
            <p:cNvSpPr/>
            <p:nvPr userDrawn="1"/>
          </p:nvSpPr>
          <p:spPr>
            <a:xfrm rot="10604502">
              <a:off x="10759809" y="3214182"/>
              <a:ext cx="835345" cy="835345"/>
            </a:xfrm>
            <a:prstGeom prst="donut">
              <a:avLst>
                <a:gd name="adj" fmla="val 11712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2" name="Donut 31"/>
            <p:cNvSpPr/>
            <p:nvPr userDrawn="1"/>
          </p:nvSpPr>
          <p:spPr>
            <a:xfrm rot="10604502">
              <a:off x="4248675" y="6231127"/>
              <a:ext cx="1074806" cy="1074806"/>
            </a:xfrm>
            <a:prstGeom prst="donut">
              <a:avLst>
                <a:gd name="adj" fmla="val 24020"/>
              </a:avLst>
            </a:prstGeom>
            <a:solidFill>
              <a:schemeClr val="bg1">
                <a:lumMod val="95000"/>
                <a:alpha val="54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>
                <a:solidFill>
                  <a:schemeClr val="tx1"/>
                </a:solidFill>
              </a:endParaRPr>
            </a:p>
          </p:txBody>
        </p:sp>
        <p:sp>
          <p:nvSpPr>
            <p:cNvPr id="33" name="Oval 32"/>
            <p:cNvSpPr/>
            <p:nvPr userDrawn="1"/>
          </p:nvSpPr>
          <p:spPr>
            <a:xfrm rot="10604502">
              <a:off x="11516462" y="3055947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4" name="Oval 33"/>
            <p:cNvSpPr/>
            <p:nvPr userDrawn="1"/>
          </p:nvSpPr>
          <p:spPr>
            <a:xfrm rot="10604502">
              <a:off x="8086333" y="6082900"/>
              <a:ext cx="603202" cy="60320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  <p:sp>
          <p:nvSpPr>
            <p:cNvPr id="35" name="Oval 34"/>
            <p:cNvSpPr/>
            <p:nvPr userDrawn="1"/>
          </p:nvSpPr>
          <p:spPr>
            <a:xfrm rot="10604502">
              <a:off x="4659440" y="5686338"/>
              <a:ext cx="312832" cy="312832"/>
            </a:xfrm>
            <a:prstGeom prst="ellipse">
              <a:avLst/>
            </a:prstGeom>
            <a:solidFill>
              <a:schemeClr val="bg1">
                <a:lumMod val="95000"/>
                <a:alpha val="47000"/>
              </a:schemeClr>
            </a:solidFill>
            <a:ln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800"/>
            </a:p>
          </p:txBody>
        </p:sp>
      </p:grpSp>
      <p:sp>
        <p:nvSpPr>
          <p:cNvPr id="57" name="Rectangle 56"/>
          <p:cNvSpPr/>
          <p:nvPr userDrawn="1"/>
        </p:nvSpPr>
        <p:spPr>
          <a:xfrm>
            <a:off x="3302354" y="6520544"/>
            <a:ext cx="6096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CA" sz="900" dirty="0">
                <a:solidFill>
                  <a:srgbClr val="7030A0"/>
                </a:solidFill>
                <a:latin typeface="Raleway" panose="020B0003030101060003"/>
              </a:rPr>
              <a:t>Presentation for Teacher Futures RM&amp;E Forum:</a:t>
            </a:r>
            <a:r>
              <a:rPr lang="en-CA" sz="900" baseline="0" dirty="0">
                <a:solidFill>
                  <a:srgbClr val="7030A0"/>
                </a:solidFill>
                <a:latin typeface="Raleway" panose="020B0003030101060003"/>
              </a:rPr>
              <a:t> February 2018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691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7" grpId="1"/>
      <p:bldP spid="57" grpId="2"/>
      <p:bldP spid="57" grpId="3"/>
      <p:bldP spid="57" grpId="4"/>
      <p:bldP spid="57" grpId="5"/>
      <p:bldP spid="57" grpId="6"/>
      <p:bldP spid="57" grpId="7"/>
      <p:bldP spid="57" grpId="8"/>
      <p:bldP spid="57" grpId="9"/>
      <p:bldP spid="57" grpId="10"/>
      <p:bldP spid="57" grpId="11"/>
      <p:bldP spid="57" grpId="12"/>
      <p:bldP spid="57" grpId="13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F074-1453-4EDD-8B66-BFF5DC0DB23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06601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F074-1453-4EDD-8B66-BFF5DC0DB23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8028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F074-1453-4EDD-8B66-BFF5DC0DB23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70301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F074-1453-4EDD-8B66-BFF5DC0DB23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1781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F074-1453-4EDD-8B66-BFF5DC0DB23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87005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F074-1453-4EDD-8B66-BFF5DC0DB23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85052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F074-1453-4EDD-8B66-BFF5DC0DB23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01173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F074-1453-4EDD-8B66-BFF5DC0DB23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18482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BF074-1453-4EDD-8B66-BFF5DC0DB23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0486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>
            <a:off x="2083792" y="3404942"/>
            <a:ext cx="76699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dirty="0">
                <a:solidFill>
                  <a:srgbClr val="7030A0"/>
                </a:solidFill>
                <a:latin typeface="Raleway" panose="020B0003030101060003"/>
              </a:rPr>
              <a:t>A presentation for the Teacher Futures RM&amp;E Forum </a:t>
            </a:r>
          </a:p>
          <a:p>
            <a:pPr algn="ctr"/>
            <a:r>
              <a:rPr lang="en-CA" dirty="0">
                <a:solidFill>
                  <a:srgbClr val="7030A0"/>
                </a:solidFill>
                <a:latin typeface="Raleway" panose="020B0003030101060003"/>
              </a:rPr>
              <a:t>Date: February 5, 2018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92402" y="2081503"/>
            <a:ext cx="549483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4000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COL’s </a:t>
            </a:r>
          </a:p>
          <a:p>
            <a:r>
              <a:rPr lang="id-ID" sz="4000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Teacher Education</a:t>
            </a:r>
            <a:r>
              <a:rPr lang="en-CA" sz="4000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 Initiative</a:t>
            </a:r>
            <a:endParaRPr lang="id-ID" sz="4000" dirty="0">
              <a:solidFill>
                <a:schemeClr val="bg1">
                  <a:lumMod val="50000"/>
                </a:schemeClr>
              </a:solidFill>
              <a:latin typeface="Raleway" panose="020B0003030101060003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452980" y="4274038"/>
            <a:ext cx="773681" cy="67506"/>
            <a:chOff x="5800526" y="4057907"/>
            <a:chExt cx="773681" cy="67506"/>
          </a:xfrm>
        </p:grpSpPr>
        <p:sp>
          <p:nvSpPr>
            <p:cNvPr id="15" name="Oval 14"/>
            <p:cNvSpPr/>
            <p:nvPr/>
          </p:nvSpPr>
          <p:spPr>
            <a:xfrm>
              <a:off x="5800526" y="4057907"/>
              <a:ext cx="67506" cy="67506"/>
            </a:xfrm>
            <a:prstGeom prst="ellipse">
              <a:avLst/>
            </a:prstGeom>
            <a:solidFill>
              <a:srgbClr val="358FCB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6" name="Oval 15"/>
            <p:cNvSpPr/>
            <p:nvPr/>
          </p:nvSpPr>
          <p:spPr>
            <a:xfrm>
              <a:off x="5879481" y="4057907"/>
              <a:ext cx="67506" cy="67506"/>
            </a:xfrm>
            <a:prstGeom prst="ellipse">
              <a:avLst/>
            </a:prstGeom>
            <a:solidFill>
              <a:srgbClr val="358FCB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7" name="Oval 16"/>
            <p:cNvSpPr/>
            <p:nvPr/>
          </p:nvSpPr>
          <p:spPr>
            <a:xfrm>
              <a:off x="5958437" y="4057907"/>
              <a:ext cx="67506" cy="67506"/>
            </a:xfrm>
            <a:prstGeom prst="ellipse">
              <a:avLst/>
            </a:prstGeom>
            <a:solidFill>
              <a:srgbClr val="358FCB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8" name="Oval 17"/>
            <p:cNvSpPr/>
            <p:nvPr/>
          </p:nvSpPr>
          <p:spPr>
            <a:xfrm>
              <a:off x="6037392" y="4057907"/>
              <a:ext cx="67506" cy="67506"/>
            </a:xfrm>
            <a:prstGeom prst="ellipse">
              <a:avLst/>
            </a:prstGeom>
            <a:solidFill>
              <a:srgbClr val="358FCB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9" name="Oval 18"/>
            <p:cNvSpPr/>
            <p:nvPr/>
          </p:nvSpPr>
          <p:spPr>
            <a:xfrm>
              <a:off x="6116347" y="4057907"/>
              <a:ext cx="67506" cy="67506"/>
            </a:xfrm>
            <a:prstGeom prst="ellipse">
              <a:avLst/>
            </a:prstGeom>
            <a:solidFill>
              <a:srgbClr val="358FCB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6" name="Oval 25"/>
            <p:cNvSpPr/>
            <p:nvPr/>
          </p:nvSpPr>
          <p:spPr>
            <a:xfrm>
              <a:off x="6190880" y="4057907"/>
              <a:ext cx="67506" cy="67506"/>
            </a:xfrm>
            <a:prstGeom prst="ellipse">
              <a:avLst/>
            </a:prstGeom>
            <a:solidFill>
              <a:srgbClr val="358FCB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7" name="Oval 26"/>
            <p:cNvSpPr/>
            <p:nvPr/>
          </p:nvSpPr>
          <p:spPr>
            <a:xfrm>
              <a:off x="6269835" y="4057907"/>
              <a:ext cx="67506" cy="67506"/>
            </a:xfrm>
            <a:prstGeom prst="ellipse">
              <a:avLst/>
            </a:prstGeom>
            <a:solidFill>
              <a:srgbClr val="358FCB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8" name="Oval 27"/>
            <p:cNvSpPr/>
            <p:nvPr/>
          </p:nvSpPr>
          <p:spPr>
            <a:xfrm>
              <a:off x="6348791" y="4057907"/>
              <a:ext cx="67506" cy="67506"/>
            </a:xfrm>
            <a:prstGeom prst="ellipse">
              <a:avLst/>
            </a:prstGeom>
            <a:solidFill>
              <a:srgbClr val="358FCB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9" name="Oval 28"/>
            <p:cNvSpPr/>
            <p:nvPr/>
          </p:nvSpPr>
          <p:spPr>
            <a:xfrm>
              <a:off x="6427746" y="4057907"/>
              <a:ext cx="67506" cy="67506"/>
            </a:xfrm>
            <a:prstGeom prst="ellipse">
              <a:avLst/>
            </a:prstGeom>
            <a:solidFill>
              <a:srgbClr val="358FCB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0" name="Oval 29"/>
            <p:cNvSpPr/>
            <p:nvPr/>
          </p:nvSpPr>
          <p:spPr>
            <a:xfrm>
              <a:off x="6506701" y="4057907"/>
              <a:ext cx="67506" cy="67506"/>
            </a:xfrm>
            <a:prstGeom prst="ellipse">
              <a:avLst/>
            </a:prstGeom>
            <a:solidFill>
              <a:srgbClr val="358F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1575307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/>
          <p:cNvSpPr>
            <a:spLocks/>
          </p:cNvSpPr>
          <p:nvPr/>
        </p:nvSpPr>
        <p:spPr bwMode="auto">
          <a:xfrm>
            <a:off x="3333389" y="3529630"/>
            <a:ext cx="2736724" cy="777952"/>
          </a:xfrm>
          <a:custGeom>
            <a:avLst/>
            <a:gdLst>
              <a:gd name="T0" fmla="*/ 1166 w 2364"/>
              <a:gd name="T1" fmla="*/ 0 h 672"/>
              <a:gd name="T2" fmla="*/ 0 w 2364"/>
              <a:gd name="T3" fmla="*/ 246 h 672"/>
              <a:gd name="T4" fmla="*/ 1182 w 2364"/>
              <a:gd name="T5" fmla="*/ 672 h 672"/>
              <a:gd name="T6" fmla="*/ 2364 w 2364"/>
              <a:gd name="T7" fmla="*/ 246 h 672"/>
              <a:gd name="T8" fmla="*/ 1166 w 2364"/>
              <a:gd name="T9" fmla="*/ 0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64" h="672">
                <a:moveTo>
                  <a:pt x="1166" y="0"/>
                </a:moveTo>
                <a:lnTo>
                  <a:pt x="0" y="246"/>
                </a:lnTo>
                <a:lnTo>
                  <a:pt x="1182" y="672"/>
                </a:lnTo>
                <a:lnTo>
                  <a:pt x="2364" y="246"/>
                </a:lnTo>
                <a:lnTo>
                  <a:pt x="1166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9" name="Freeform 6"/>
          <p:cNvSpPr>
            <a:spLocks/>
          </p:cNvSpPr>
          <p:nvPr/>
        </p:nvSpPr>
        <p:spPr bwMode="auto">
          <a:xfrm>
            <a:off x="3724221" y="2744684"/>
            <a:ext cx="2001605" cy="764060"/>
          </a:xfrm>
          <a:custGeom>
            <a:avLst/>
            <a:gdLst>
              <a:gd name="T0" fmla="*/ 864 w 1729"/>
              <a:gd name="T1" fmla="*/ 0 h 660"/>
              <a:gd name="T2" fmla="*/ 0 w 1729"/>
              <a:gd name="T3" fmla="*/ 351 h 660"/>
              <a:gd name="T4" fmla="*/ 864 w 1729"/>
              <a:gd name="T5" fmla="*/ 660 h 660"/>
              <a:gd name="T6" fmla="*/ 1729 w 1729"/>
              <a:gd name="T7" fmla="*/ 351 h 660"/>
              <a:gd name="T8" fmla="*/ 864 w 1729"/>
              <a:gd name="T9" fmla="*/ 0 h 6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29" h="660">
                <a:moveTo>
                  <a:pt x="864" y="0"/>
                </a:moveTo>
                <a:lnTo>
                  <a:pt x="0" y="351"/>
                </a:lnTo>
                <a:lnTo>
                  <a:pt x="864" y="660"/>
                </a:lnTo>
                <a:lnTo>
                  <a:pt x="1729" y="351"/>
                </a:lnTo>
                <a:lnTo>
                  <a:pt x="864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4725024" y="1379331"/>
            <a:ext cx="957390" cy="2015497"/>
          </a:xfrm>
          <a:custGeom>
            <a:avLst/>
            <a:gdLst>
              <a:gd name="T0" fmla="*/ 0 w 827"/>
              <a:gd name="T1" fmla="*/ 0 h 1741"/>
              <a:gd name="T2" fmla="*/ 0 w 827"/>
              <a:gd name="T3" fmla="*/ 1741 h 1741"/>
              <a:gd name="T4" fmla="*/ 827 w 827"/>
              <a:gd name="T5" fmla="*/ 1445 h 1741"/>
              <a:gd name="T6" fmla="*/ 0 w 827"/>
              <a:gd name="T7" fmla="*/ 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27" h="1741">
                <a:moveTo>
                  <a:pt x="0" y="0"/>
                </a:moveTo>
                <a:lnTo>
                  <a:pt x="0" y="1741"/>
                </a:lnTo>
                <a:lnTo>
                  <a:pt x="827" y="1445"/>
                </a:lnTo>
                <a:lnTo>
                  <a:pt x="0" y="0"/>
                </a:lnTo>
                <a:close/>
              </a:path>
            </a:pathLst>
          </a:custGeom>
          <a:solidFill>
            <a:srgbClr val="3082B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1" name="Freeform 8"/>
          <p:cNvSpPr>
            <a:spLocks/>
          </p:cNvSpPr>
          <p:nvPr/>
        </p:nvSpPr>
        <p:spPr bwMode="auto">
          <a:xfrm>
            <a:off x="3770033" y="1379331"/>
            <a:ext cx="957390" cy="2015497"/>
          </a:xfrm>
          <a:custGeom>
            <a:avLst/>
            <a:gdLst>
              <a:gd name="T0" fmla="*/ 827 w 827"/>
              <a:gd name="T1" fmla="*/ 1741 h 1741"/>
              <a:gd name="T2" fmla="*/ 827 w 827"/>
              <a:gd name="T3" fmla="*/ 0 h 1741"/>
              <a:gd name="T4" fmla="*/ 0 w 827"/>
              <a:gd name="T5" fmla="*/ 1445 h 1741"/>
              <a:gd name="T6" fmla="*/ 827 w 827"/>
              <a:gd name="T7" fmla="*/ 1741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27" h="1741">
                <a:moveTo>
                  <a:pt x="827" y="1741"/>
                </a:moveTo>
                <a:lnTo>
                  <a:pt x="827" y="0"/>
                </a:lnTo>
                <a:lnTo>
                  <a:pt x="0" y="1445"/>
                </a:lnTo>
                <a:lnTo>
                  <a:pt x="827" y="1741"/>
                </a:lnTo>
                <a:close/>
              </a:path>
            </a:pathLst>
          </a:custGeom>
          <a:solidFill>
            <a:srgbClr val="358FCB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2" name="Freeform 9"/>
          <p:cNvSpPr>
            <a:spLocks/>
          </p:cNvSpPr>
          <p:nvPr/>
        </p:nvSpPr>
        <p:spPr bwMode="auto">
          <a:xfrm>
            <a:off x="4696446" y="3811754"/>
            <a:ext cx="1736500" cy="1261857"/>
          </a:xfrm>
          <a:custGeom>
            <a:avLst/>
            <a:gdLst>
              <a:gd name="T0" fmla="*/ 0 w 1500"/>
              <a:gd name="T1" fmla="*/ 426 h 1090"/>
              <a:gd name="T2" fmla="*/ 0 w 1500"/>
              <a:gd name="T3" fmla="*/ 1090 h 1090"/>
              <a:gd name="T4" fmla="*/ 1500 w 1500"/>
              <a:gd name="T5" fmla="*/ 551 h 1090"/>
              <a:gd name="T6" fmla="*/ 1182 w 1500"/>
              <a:gd name="T7" fmla="*/ 0 h 1090"/>
              <a:gd name="T8" fmla="*/ 0 w 1500"/>
              <a:gd name="T9" fmla="*/ 426 h 10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00" h="1090">
                <a:moveTo>
                  <a:pt x="0" y="426"/>
                </a:moveTo>
                <a:lnTo>
                  <a:pt x="0" y="1090"/>
                </a:lnTo>
                <a:lnTo>
                  <a:pt x="1500" y="551"/>
                </a:lnTo>
                <a:lnTo>
                  <a:pt x="1182" y="0"/>
                </a:lnTo>
                <a:lnTo>
                  <a:pt x="0" y="426"/>
                </a:lnTo>
                <a:close/>
              </a:path>
            </a:pathLst>
          </a:custGeom>
          <a:solidFill>
            <a:srgbClr val="BABAB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3" name="Freeform 10"/>
          <p:cNvSpPr>
            <a:spLocks/>
          </p:cNvSpPr>
          <p:nvPr/>
        </p:nvSpPr>
        <p:spPr bwMode="auto">
          <a:xfrm>
            <a:off x="2961104" y="3814803"/>
            <a:ext cx="1735342" cy="1261857"/>
          </a:xfrm>
          <a:custGeom>
            <a:avLst/>
            <a:gdLst>
              <a:gd name="T0" fmla="*/ 0 w 1499"/>
              <a:gd name="T1" fmla="*/ 551 h 1090"/>
              <a:gd name="T2" fmla="*/ 1499 w 1499"/>
              <a:gd name="T3" fmla="*/ 1090 h 1090"/>
              <a:gd name="T4" fmla="*/ 1499 w 1499"/>
              <a:gd name="T5" fmla="*/ 426 h 1090"/>
              <a:gd name="T6" fmla="*/ 317 w 1499"/>
              <a:gd name="T7" fmla="*/ 0 h 1090"/>
              <a:gd name="T8" fmla="*/ 0 w 1499"/>
              <a:gd name="T9" fmla="*/ 551 h 10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99" h="1090">
                <a:moveTo>
                  <a:pt x="0" y="551"/>
                </a:moveTo>
                <a:lnTo>
                  <a:pt x="1499" y="1090"/>
                </a:lnTo>
                <a:lnTo>
                  <a:pt x="1499" y="426"/>
                </a:lnTo>
                <a:lnTo>
                  <a:pt x="317" y="0"/>
                </a:lnTo>
                <a:lnTo>
                  <a:pt x="0" y="551"/>
                </a:ln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4" name="Freeform 11"/>
          <p:cNvSpPr>
            <a:spLocks/>
          </p:cNvSpPr>
          <p:nvPr/>
        </p:nvSpPr>
        <p:spPr bwMode="auto">
          <a:xfrm>
            <a:off x="4719148" y="3144784"/>
            <a:ext cx="1325528" cy="1034954"/>
          </a:xfrm>
          <a:custGeom>
            <a:avLst/>
            <a:gdLst>
              <a:gd name="T0" fmla="*/ 865 w 1145"/>
              <a:gd name="T1" fmla="*/ 0 h 894"/>
              <a:gd name="T2" fmla="*/ 0 w 1145"/>
              <a:gd name="T3" fmla="*/ 309 h 894"/>
              <a:gd name="T4" fmla="*/ 0 w 1145"/>
              <a:gd name="T5" fmla="*/ 894 h 894"/>
              <a:gd name="T6" fmla="*/ 1145 w 1145"/>
              <a:gd name="T7" fmla="*/ 484 h 894"/>
              <a:gd name="T8" fmla="*/ 865 w 1145"/>
              <a:gd name="T9" fmla="*/ 0 h 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45" h="894">
                <a:moveTo>
                  <a:pt x="865" y="0"/>
                </a:moveTo>
                <a:lnTo>
                  <a:pt x="0" y="309"/>
                </a:lnTo>
                <a:lnTo>
                  <a:pt x="0" y="894"/>
                </a:lnTo>
                <a:lnTo>
                  <a:pt x="1145" y="484"/>
                </a:lnTo>
                <a:lnTo>
                  <a:pt x="865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5" name="Freeform 12"/>
          <p:cNvSpPr>
            <a:spLocks/>
          </p:cNvSpPr>
          <p:nvPr/>
        </p:nvSpPr>
        <p:spPr bwMode="auto">
          <a:xfrm>
            <a:off x="3400036" y="3154878"/>
            <a:ext cx="1324371" cy="1034954"/>
          </a:xfrm>
          <a:custGeom>
            <a:avLst/>
            <a:gdLst>
              <a:gd name="T0" fmla="*/ 0 w 1144"/>
              <a:gd name="T1" fmla="*/ 484 h 894"/>
              <a:gd name="T2" fmla="*/ 1144 w 1144"/>
              <a:gd name="T3" fmla="*/ 894 h 894"/>
              <a:gd name="T4" fmla="*/ 1144 w 1144"/>
              <a:gd name="T5" fmla="*/ 309 h 894"/>
              <a:gd name="T6" fmla="*/ 280 w 1144"/>
              <a:gd name="T7" fmla="*/ 0 h 894"/>
              <a:gd name="T8" fmla="*/ 0 w 1144"/>
              <a:gd name="T9" fmla="*/ 484 h 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44" h="894">
                <a:moveTo>
                  <a:pt x="0" y="484"/>
                </a:moveTo>
                <a:lnTo>
                  <a:pt x="1144" y="894"/>
                </a:lnTo>
                <a:lnTo>
                  <a:pt x="1144" y="309"/>
                </a:lnTo>
                <a:lnTo>
                  <a:pt x="280" y="0"/>
                </a:lnTo>
                <a:lnTo>
                  <a:pt x="0" y="484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54" name="TextBox 53"/>
          <p:cNvSpPr txBox="1"/>
          <p:nvPr/>
        </p:nvSpPr>
        <p:spPr>
          <a:xfrm rot="1237517">
            <a:off x="3932227" y="2808533"/>
            <a:ext cx="72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b="1" dirty="0">
                <a:solidFill>
                  <a:schemeClr val="bg1"/>
                </a:solidFill>
                <a:latin typeface="PT Sans" panose="020B0503020203020204" pitchFamily="34" charset="0"/>
              </a:rPr>
              <a:t>Level 3</a:t>
            </a:r>
            <a:endParaRPr lang="id-ID" sz="1400" b="1" dirty="0">
              <a:solidFill>
                <a:schemeClr val="bg1"/>
              </a:solidFill>
              <a:latin typeface="PT Sans" panose="020B0503020203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 rot="1237517">
            <a:off x="3625325" y="3587538"/>
            <a:ext cx="72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b="1" dirty="0">
                <a:solidFill>
                  <a:schemeClr val="bg1"/>
                </a:solidFill>
                <a:latin typeface="PT Sans" panose="020B0503020203020204" pitchFamily="34" charset="0"/>
              </a:rPr>
              <a:t>Level 2</a:t>
            </a:r>
            <a:endParaRPr lang="id-ID" sz="1400" b="1" dirty="0">
              <a:solidFill>
                <a:schemeClr val="bg1"/>
              </a:solidFill>
              <a:latin typeface="PT Sans" panose="020B0503020203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 rot="1237517">
            <a:off x="3330873" y="4307075"/>
            <a:ext cx="72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b="1" dirty="0">
                <a:solidFill>
                  <a:schemeClr val="bg1"/>
                </a:solidFill>
                <a:latin typeface="PT Sans" panose="020B0503020203020204" pitchFamily="34" charset="0"/>
              </a:rPr>
              <a:t>Level 1</a:t>
            </a:r>
            <a:endParaRPr lang="id-ID" sz="1400" b="1" dirty="0">
              <a:solidFill>
                <a:schemeClr val="bg1"/>
              </a:solidFill>
              <a:latin typeface="PT Sans" panose="020B0503020203020204" pitchFamily="34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5336331" y="2387079"/>
            <a:ext cx="145793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6774017" y="2018718"/>
            <a:ext cx="393507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>
                <a:solidFill>
                  <a:srgbClr val="358FCB"/>
                </a:solidFill>
                <a:latin typeface="Raleway" panose="020B0003030101060003" pitchFamily="34" charset="0"/>
              </a:rPr>
              <a:t>In depth studies (CFS, ORELT)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b="1" dirty="0">
                <a:solidFill>
                  <a:srgbClr val="358FCB"/>
                </a:solidFill>
                <a:latin typeface="Raleway" panose="020B0003030101060003" pitchFamily="34" charset="0"/>
              </a:rPr>
              <a:t>Holistic outcomes-based approach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600" b="1" dirty="0">
              <a:solidFill>
                <a:srgbClr val="358FCB"/>
              </a:solidFill>
              <a:latin typeface="Raleway" panose="020B00030301010600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600" b="1" dirty="0">
              <a:solidFill>
                <a:srgbClr val="358FCB"/>
              </a:solidFill>
              <a:latin typeface="Raleway" panose="020B00030301010600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600" b="1" dirty="0">
              <a:solidFill>
                <a:srgbClr val="358FCB"/>
              </a:solidFill>
              <a:latin typeface="Raleway" panose="020B00030301010600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600" b="1" dirty="0">
              <a:solidFill>
                <a:srgbClr val="358FCB"/>
              </a:solidFill>
              <a:latin typeface="Raleway" panose="020B00030301010600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600" b="1" dirty="0">
              <a:solidFill>
                <a:srgbClr val="358FCB"/>
              </a:solidFill>
              <a:latin typeface="Raleway" panose="020B00030301010600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600" b="1" dirty="0">
              <a:solidFill>
                <a:srgbClr val="358FCB"/>
              </a:solidFill>
              <a:latin typeface="Raleway" panose="020B00030301010600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d-ID" sz="1000" b="1" dirty="0">
              <a:solidFill>
                <a:srgbClr val="358FCB"/>
              </a:solidFill>
              <a:latin typeface="Raleway" panose="020B0003030101060003" pitchFamily="34" charset="0"/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>
            <a:off x="1797341" y="3387390"/>
            <a:ext cx="17475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868289" y="1744404"/>
            <a:ext cx="19503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358FCB"/>
                </a:solidFill>
                <a:latin typeface="Raleway" panose="020B0003030101060003" pitchFamily="34" charset="0"/>
              </a:rPr>
              <a:t>Collaborative / transitional </a:t>
            </a:r>
          </a:p>
          <a:p>
            <a:r>
              <a:rPr lang="en-GB" sz="1600" b="1" dirty="0">
                <a:solidFill>
                  <a:srgbClr val="358FCB"/>
                </a:solidFill>
                <a:latin typeface="Raleway" panose="020B0003030101060003" pitchFamily="34" charset="0"/>
              </a:rPr>
              <a:t>projects </a:t>
            </a:r>
          </a:p>
          <a:p>
            <a:r>
              <a:rPr lang="en-GB" sz="1600" b="1" dirty="0">
                <a:solidFill>
                  <a:srgbClr val="358FCB"/>
                </a:solidFill>
                <a:latin typeface="Raleway" panose="020B0003030101060003" pitchFamily="34" charset="0"/>
              </a:rPr>
              <a:t>and outputs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815758" y="2314008"/>
            <a:ext cx="0" cy="1058377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075103" y="5978629"/>
            <a:ext cx="1513531" cy="4113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588634" y="5349151"/>
            <a:ext cx="164547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358FCB"/>
                </a:solidFill>
                <a:latin typeface="Raleway" panose="020B0003030101060003" pitchFamily="34" charset="0"/>
              </a:rPr>
              <a:t>Standalone projects and outputs</a:t>
            </a:r>
          </a:p>
          <a:p>
            <a:r>
              <a:rPr lang="en-US" sz="1000" dirty="0">
                <a:solidFill>
                  <a:srgbClr val="358FCB"/>
                </a:solidFill>
                <a:latin typeface="Raleway" panose="020B0003030101060003" pitchFamily="34" charset="0"/>
              </a:rPr>
              <a:t> </a:t>
            </a:r>
            <a:endParaRPr lang="id-ID" sz="1000" b="1" dirty="0">
              <a:solidFill>
                <a:srgbClr val="358FCB"/>
              </a:solidFill>
              <a:latin typeface="Raleway" panose="020B0003030101060003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859623" y="5528972"/>
            <a:ext cx="339581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Number of teachers trained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Number of learners reached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Number of modules developed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Number of policies developed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Number of institutions embracing ODL</a:t>
            </a:r>
          </a:p>
          <a:p>
            <a:pPr algn="just"/>
            <a:endParaRPr lang="en-US" sz="900" dirty="0">
              <a:solidFill>
                <a:schemeClr val="bg1">
                  <a:lumMod val="65000"/>
                </a:schemeClr>
              </a:solidFill>
              <a:latin typeface="Raleway" panose="020B0003030101060003" pitchFamily="34" charset="0"/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 flipV="1">
            <a:off x="5075103" y="4946442"/>
            <a:ext cx="0" cy="1020974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721332" y="3387390"/>
            <a:ext cx="23317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Outputs from collaborative activities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Number of programmes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Number of modules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Status of programmes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Preliminary outcomes</a:t>
            </a:r>
          </a:p>
        </p:txBody>
      </p:sp>
      <p:sp>
        <p:nvSpPr>
          <p:cNvPr id="2" name="Rectangle 1"/>
          <p:cNvSpPr/>
          <p:nvPr/>
        </p:nvSpPr>
        <p:spPr>
          <a:xfrm>
            <a:off x="630555" y="490050"/>
            <a:ext cx="52040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358FCB"/>
                </a:solidFill>
                <a:latin typeface="Raleway" panose="020B0003030101060003" pitchFamily="34" charset="0"/>
              </a:rPr>
              <a:t>Research, Monitoring and Evaluation</a:t>
            </a:r>
            <a:endParaRPr lang="id-ID" sz="2800" dirty="0">
              <a:solidFill>
                <a:srgbClr val="358FCB"/>
              </a:solidFill>
              <a:latin typeface="Raleway" panose="020B00030301010600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168288" y="2462380"/>
            <a:ext cx="276850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Stakeholder Sensitization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Baseline Study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Policy, Toolkits, Guidelines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Community of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Learning Design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Teacher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Research, Monitoring and Evaluation</a:t>
            </a:r>
          </a:p>
        </p:txBody>
      </p:sp>
    </p:spTree>
    <p:extLst>
      <p:ext uri="{BB962C8B-B14F-4D97-AF65-F5344CB8AC3E}">
        <p14:creationId xmlns:p14="http://schemas.microsoft.com/office/powerpoint/2010/main" val="2203467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7425" y="990215"/>
            <a:ext cx="43476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Study 1</a:t>
            </a:r>
            <a:r>
              <a:rPr lang="en-US" sz="2800" dirty="0">
                <a:solidFill>
                  <a:srgbClr val="7030A0"/>
                </a:solidFill>
                <a:latin typeface="Raleway" panose="020B0003030101060003" pitchFamily="34" charset="0"/>
              </a:rPr>
              <a:t>: Child Friendly Schools</a:t>
            </a:r>
            <a:endParaRPr lang="id-ID" sz="2800" dirty="0">
              <a:solidFill>
                <a:srgbClr val="7030A0"/>
              </a:solidFill>
              <a:latin typeface="Raleway" panose="020B00030301010600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7425" y="1524574"/>
            <a:ext cx="99032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Aim: 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tracer study of selected teacher graduates who were exposed to the NCE Course on CFS and are currently teaching in primary and junior secondary schools in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Katsina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Zamfara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states in Nigeria</a:t>
            </a:r>
            <a:endParaRPr lang="en-CA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7425" y="3629077"/>
            <a:ext cx="21883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Study 2: </a:t>
            </a:r>
            <a:r>
              <a:rPr lang="en-US" sz="2800" dirty="0">
                <a:solidFill>
                  <a:srgbClr val="7030A0"/>
                </a:solidFill>
                <a:latin typeface="Raleway" panose="020B0003030101060003" pitchFamily="34" charset="0"/>
              </a:rPr>
              <a:t>ORELT</a:t>
            </a:r>
            <a:endParaRPr lang="id-ID" sz="2800" dirty="0">
              <a:solidFill>
                <a:srgbClr val="7030A0"/>
              </a:solidFill>
              <a:latin typeface="Raleway" panose="020B00030301010600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7425" y="4152297"/>
            <a:ext cx="106292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Aim: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An in depth study on teacher integration of ORELT materials in Junior Secondary School English Language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classes and the impact on learner participation in the English lessons and language skills in Kenya, Uganda and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Tanzania  </a:t>
            </a:r>
          </a:p>
        </p:txBody>
      </p:sp>
    </p:spTree>
    <p:extLst>
      <p:ext uri="{BB962C8B-B14F-4D97-AF65-F5344CB8AC3E}">
        <p14:creationId xmlns:p14="http://schemas.microsoft.com/office/powerpoint/2010/main" val="2863846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Box 91"/>
          <p:cNvSpPr txBox="1"/>
          <p:nvPr/>
        </p:nvSpPr>
        <p:spPr>
          <a:xfrm>
            <a:off x="836107" y="481636"/>
            <a:ext cx="82664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Teacher Futures Phase 1 Activities: </a:t>
            </a:r>
            <a:r>
              <a:rPr lang="en-US" sz="2400" dirty="0">
                <a:solidFill>
                  <a:srgbClr val="7030A0"/>
                </a:solidFill>
                <a:latin typeface="Raleway" panose="020B0003030101060003" pitchFamily="34" charset="0"/>
              </a:rPr>
              <a:t>June - December, 2017</a:t>
            </a:r>
            <a:endParaRPr lang="id-ID" sz="2400" dirty="0">
              <a:solidFill>
                <a:srgbClr val="7030A0"/>
              </a:solidFill>
              <a:latin typeface="Raleway" panose="020B0003030101060003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36107" y="946433"/>
            <a:ext cx="917655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Project Kick-Off, Baseline Survey, Community Linkage, Design of templates/spaces, Standards, Toolkit, CoP and M&amp;E</a:t>
            </a:r>
            <a:endParaRPr lang="id-ID" sz="1600" dirty="0">
              <a:solidFill>
                <a:schemeClr val="bg1">
                  <a:lumMod val="65000"/>
                </a:schemeClr>
              </a:solidFill>
              <a:latin typeface="Raleway" panose="020B0003030101060003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719752" y="3196104"/>
            <a:ext cx="2323525" cy="2667203"/>
            <a:chOff x="1888821" y="2562225"/>
            <a:chExt cx="2323525" cy="2667203"/>
          </a:xfrm>
        </p:grpSpPr>
        <p:sp>
          <p:nvSpPr>
            <p:cNvPr id="28" name="Arc 27"/>
            <p:cNvSpPr/>
            <p:nvPr/>
          </p:nvSpPr>
          <p:spPr>
            <a:xfrm rot="18979841">
              <a:off x="1888821" y="2905903"/>
              <a:ext cx="2323525" cy="2323525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/>
            <p:nvPr/>
          </p:nvCxnSpPr>
          <p:spPr>
            <a:xfrm rot="16200000" flipH="1">
              <a:off x="2830478" y="2784308"/>
              <a:ext cx="444172" cy="5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4411447" y="3295134"/>
            <a:ext cx="2323525" cy="2667201"/>
            <a:chOff x="4970894" y="2562225"/>
            <a:chExt cx="2323525" cy="2667201"/>
          </a:xfrm>
        </p:grpSpPr>
        <p:sp>
          <p:nvSpPr>
            <p:cNvPr id="32" name="Arc 31"/>
            <p:cNvSpPr/>
            <p:nvPr/>
          </p:nvSpPr>
          <p:spPr>
            <a:xfrm rot="18979841">
              <a:off x="4970894" y="2905903"/>
              <a:ext cx="2323525" cy="2323523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/>
            <p:nvPr/>
          </p:nvCxnSpPr>
          <p:spPr>
            <a:xfrm rot="16200000" flipH="1">
              <a:off x="5940209" y="2784308"/>
              <a:ext cx="444172" cy="5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3122683" y="2133373"/>
            <a:ext cx="2323525" cy="2593246"/>
            <a:chOff x="3446800" y="2789430"/>
            <a:chExt cx="2323525" cy="2593246"/>
          </a:xfrm>
        </p:grpSpPr>
        <p:sp>
          <p:nvSpPr>
            <p:cNvPr id="35" name="Arc 34"/>
            <p:cNvSpPr/>
            <p:nvPr/>
          </p:nvSpPr>
          <p:spPr>
            <a:xfrm rot="8179841">
              <a:off x="3446800" y="2789430"/>
              <a:ext cx="2323525" cy="2323523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/>
            <p:nvPr/>
          </p:nvCxnSpPr>
          <p:spPr>
            <a:xfrm rot="5400000" flipH="1">
              <a:off x="4356838" y="5160587"/>
              <a:ext cx="444172" cy="5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5851165" y="2198420"/>
            <a:ext cx="2323525" cy="2593246"/>
            <a:chOff x="6512513" y="2789430"/>
            <a:chExt cx="2323525" cy="2593246"/>
          </a:xfrm>
        </p:grpSpPr>
        <p:sp>
          <p:nvSpPr>
            <p:cNvPr id="53" name="Arc 52"/>
            <p:cNvSpPr/>
            <p:nvPr/>
          </p:nvSpPr>
          <p:spPr>
            <a:xfrm rot="8179841">
              <a:off x="6512513" y="2789430"/>
              <a:ext cx="2323525" cy="2323523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" name="Straight Connector 53"/>
            <p:cNvCxnSpPr/>
            <p:nvPr/>
          </p:nvCxnSpPr>
          <p:spPr>
            <a:xfrm rot="5400000" flipH="1">
              <a:off x="7462892" y="5160587"/>
              <a:ext cx="444172" cy="5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2096859" y="2630468"/>
            <a:ext cx="2043915" cy="676982"/>
            <a:chOff x="1367268" y="4582677"/>
            <a:chExt cx="2043915" cy="676982"/>
          </a:xfrm>
        </p:grpSpPr>
        <p:sp>
          <p:nvSpPr>
            <p:cNvPr id="61" name="TextBox 60"/>
            <p:cNvSpPr txBox="1"/>
            <p:nvPr/>
          </p:nvSpPr>
          <p:spPr>
            <a:xfrm>
              <a:off x="1367268" y="4982660"/>
              <a:ext cx="2043915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>
                <a:solidFill>
                  <a:schemeClr val="tx2">
                    <a:lumMod val="7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449173" y="4582677"/>
              <a:ext cx="1579407" cy="41710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ignika" panose="02010003020600000004" pitchFamily="50" charset="0"/>
                  <a:ea typeface="Fira Sans SemiBold Italic" panose="00000700000000000000" pitchFamily="50" charset="0"/>
                  <a:cs typeface="Clear Sans" panose="020B0503030202020304" pitchFamily="34" charset="0"/>
                </a:rPr>
                <a:t>Ministry approval</a:t>
              </a: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4639084" y="2409670"/>
            <a:ext cx="25041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Fira Sans SemiBold Italic" panose="00000700000000000000" pitchFamily="50" charset="0"/>
                <a:cs typeface="Clear Sans" panose="020B0503030202020304" pitchFamily="34" charset="0"/>
              </a:rPr>
              <a:t>Sensitization meetings 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Fira Sans SemiBold Italic" panose="00000700000000000000" pitchFamily="50" charset="0"/>
                <a:cs typeface="Clear Sans" panose="020B0503030202020304" pitchFamily="34" charset="0"/>
              </a:rPr>
              <a:t>with Ministry, TEI and schools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3170593" y="4729100"/>
            <a:ext cx="2074234" cy="1293232"/>
            <a:chOff x="1171934" y="3394395"/>
            <a:chExt cx="2074234" cy="1293232"/>
          </a:xfrm>
        </p:grpSpPr>
        <p:sp>
          <p:nvSpPr>
            <p:cNvPr id="70" name="TextBox 69"/>
            <p:cNvSpPr txBox="1"/>
            <p:nvPr/>
          </p:nvSpPr>
          <p:spPr>
            <a:xfrm>
              <a:off x="1171934" y="4410628"/>
              <a:ext cx="2074234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>
                <a:solidFill>
                  <a:schemeClr val="tx2">
                    <a:lumMod val="7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531371" y="3394395"/>
              <a:ext cx="146187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ignika" panose="02010003020600000004" pitchFamily="50" charset="0"/>
                  <a:ea typeface="Fira Sans SemiBold Italic" panose="00000700000000000000" pitchFamily="50" charset="0"/>
                  <a:cs typeface="Clear Sans" panose="020B0503030202020304" pitchFamily="34" charset="0"/>
                </a:rPr>
                <a:t>Baseline Survey </a:t>
              </a: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6253891" y="4805475"/>
            <a:ext cx="5072571" cy="1216857"/>
            <a:chOff x="1171934" y="3470770"/>
            <a:chExt cx="5072571" cy="1216857"/>
          </a:xfrm>
        </p:grpSpPr>
        <p:sp>
          <p:nvSpPr>
            <p:cNvPr id="73" name="TextBox 72"/>
            <p:cNvSpPr txBox="1"/>
            <p:nvPr/>
          </p:nvSpPr>
          <p:spPr>
            <a:xfrm>
              <a:off x="1171934" y="4410628"/>
              <a:ext cx="2074234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935796" y="3470770"/>
              <a:ext cx="230870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ignika" panose="02010003020600000004" pitchFamily="50" charset="0"/>
                  <a:ea typeface="Fira Sans SemiBold Italic" panose="00000700000000000000" pitchFamily="50" charset="0"/>
                  <a:cs typeface="Clear Sans" panose="020B0503030202020304" pitchFamily="34" charset="0"/>
                </a:rPr>
                <a:t>Cross-national </a:t>
              </a:r>
            </a:p>
            <a:p>
              <a:pPr algn="ctr"/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ignika" panose="02010003020600000004" pitchFamily="50" charset="0"/>
                  <a:ea typeface="Fira Sans SemiBold Italic" panose="00000700000000000000" pitchFamily="50" charset="0"/>
                  <a:cs typeface="Clear Sans" panose="020B0503030202020304" pitchFamily="34" charset="0"/>
                </a:rPr>
                <a:t>Community of Practice</a:t>
              </a:r>
            </a:p>
            <a:p>
              <a:pPr algn="ctr"/>
              <a:r>
                <a:rPr lang="en-US" sz="1600" dirty="0">
                  <a:solidFill>
                    <a:srgbClr val="0070C0"/>
                  </a:solidFill>
                  <a:latin typeface="Signika" panose="02010003020600000004" pitchFamily="50" charset="0"/>
                  <a:ea typeface="Fira Sans SemiBold Italic" panose="00000700000000000000" pitchFamily="50" charset="0"/>
                  <a:cs typeface="Clear Sans" panose="020B0503030202020304" pitchFamily="34" charset="0"/>
                </a:rPr>
                <a:t>e.g. eFacilitation Workshop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7405034" y="3307450"/>
            <a:ext cx="2323525" cy="2667201"/>
            <a:chOff x="8115089" y="2562225"/>
            <a:chExt cx="2323525" cy="2667201"/>
          </a:xfrm>
        </p:grpSpPr>
        <p:sp>
          <p:nvSpPr>
            <p:cNvPr id="103" name="Arc 102"/>
            <p:cNvSpPr/>
            <p:nvPr/>
          </p:nvSpPr>
          <p:spPr>
            <a:xfrm rot="18979841">
              <a:off x="8115089" y="2905903"/>
              <a:ext cx="2323525" cy="2323523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4" name="Straight Connector 103"/>
            <p:cNvCxnSpPr/>
            <p:nvPr/>
          </p:nvCxnSpPr>
          <p:spPr>
            <a:xfrm rot="16200000" flipH="1">
              <a:off x="9082975" y="2784308"/>
              <a:ext cx="444172" cy="5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oup 104"/>
          <p:cNvGrpSpPr/>
          <p:nvPr/>
        </p:nvGrpSpPr>
        <p:grpSpPr>
          <a:xfrm>
            <a:off x="6275530" y="4790656"/>
            <a:ext cx="2429616" cy="430318"/>
            <a:chOff x="829998" y="4257309"/>
            <a:chExt cx="2429616" cy="430318"/>
          </a:xfrm>
        </p:grpSpPr>
        <p:sp>
          <p:nvSpPr>
            <p:cNvPr id="106" name="TextBox 105"/>
            <p:cNvSpPr txBox="1"/>
            <p:nvPr/>
          </p:nvSpPr>
          <p:spPr>
            <a:xfrm>
              <a:off x="1157421" y="4410628"/>
              <a:ext cx="2102193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829998" y="4257309"/>
              <a:ext cx="1680268" cy="41710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ignika" panose="02010003020600000004" pitchFamily="50" charset="0"/>
                  <a:ea typeface="Fira Sans SemiBold Italic" panose="00000700000000000000" pitchFamily="50" charset="0"/>
                  <a:cs typeface="Clear Sans" panose="020B0503030202020304" pitchFamily="34" charset="0"/>
                </a:rPr>
                <a:t>Community linkage</a:t>
              </a:r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8887920" y="2207327"/>
            <a:ext cx="2323525" cy="2593246"/>
            <a:chOff x="6512513" y="2789430"/>
            <a:chExt cx="2323525" cy="2593246"/>
          </a:xfrm>
        </p:grpSpPr>
        <p:sp>
          <p:nvSpPr>
            <p:cNvPr id="114" name="Arc 113"/>
            <p:cNvSpPr/>
            <p:nvPr/>
          </p:nvSpPr>
          <p:spPr>
            <a:xfrm rot="8179841">
              <a:off x="6512513" y="2789430"/>
              <a:ext cx="2323525" cy="2323523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5" name="Straight Connector 114"/>
            <p:cNvCxnSpPr/>
            <p:nvPr/>
          </p:nvCxnSpPr>
          <p:spPr>
            <a:xfrm rot="5400000" flipH="1">
              <a:off x="7462892" y="5160587"/>
              <a:ext cx="444172" cy="5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7739643" y="1941753"/>
            <a:ext cx="241532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Fira Sans SemiBold Italic" panose="00000700000000000000" pitchFamily="50" charset="0"/>
                <a:cs typeface="Clear Sans" panose="020B0503030202020304" pitchFamily="34" charset="0"/>
              </a:rPr>
              <a:t>Design of web spaces,</a:t>
            </a:r>
          </a:p>
          <a:p>
            <a:pPr algn="ctr"/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Fira Sans SemiBold Italic" panose="00000700000000000000" pitchFamily="50" charset="0"/>
                <a:cs typeface="Clear Sans" panose="020B0503030202020304" pitchFamily="34" charset="0"/>
              </a:rPr>
              <a:t>Standards for </a:t>
            </a:r>
          </a:p>
          <a:p>
            <a:pPr algn="ctr"/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Fira Sans SemiBold Italic" panose="00000700000000000000" pitchFamily="50" charset="0"/>
                <a:cs typeface="Clear Sans" panose="020B0503030202020304" pitchFamily="34" charset="0"/>
              </a:rPr>
              <a:t>integrated delivery , SBTD Toolkit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68339" y="1524444"/>
            <a:ext cx="8661648" cy="40011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2000" b="1" dirty="0">
                <a:solidFill>
                  <a:schemeClr val="bg1"/>
                </a:solidFill>
                <a:latin typeface="Signika" panose="02010003020600000004"/>
              </a:rPr>
              <a:t>Research, Monitoring and Evaluation</a:t>
            </a:r>
          </a:p>
        </p:txBody>
      </p:sp>
    </p:spTree>
    <p:extLst>
      <p:ext uri="{BB962C8B-B14F-4D97-AF65-F5344CB8AC3E}">
        <p14:creationId xmlns:p14="http://schemas.microsoft.com/office/powerpoint/2010/main" val="456603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Box 91"/>
          <p:cNvSpPr txBox="1"/>
          <p:nvPr/>
        </p:nvSpPr>
        <p:spPr>
          <a:xfrm>
            <a:off x="738241" y="509134"/>
            <a:ext cx="60099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TF Phase 2 Activities: </a:t>
            </a:r>
            <a:r>
              <a:rPr lang="en-US" sz="2800" dirty="0">
                <a:solidFill>
                  <a:srgbClr val="7030A0"/>
                </a:solidFill>
                <a:latin typeface="Raleway" panose="020B0003030101060003" pitchFamily="34" charset="0"/>
              </a:rPr>
              <a:t>January - June, 2018</a:t>
            </a:r>
            <a:endParaRPr lang="id-ID" sz="2800" dirty="0">
              <a:solidFill>
                <a:srgbClr val="7030A0"/>
              </a:solidFill>
              <a:latin typeface="Raleway" panose="020B0003030101060003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21863" y="985542"/>
            <a:ext cx="1135868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Finalisation of Toolkit, Guidelines &amp; Standards, Learning Design Workshop, Content Uploading / Print, CoP Management, Teacher Learning, M&amp;E</a:t>
            </a:r>
            <a:endParaRPr lang="id-ID" sz="1600" dirty="0">
              <a:solidFill>
                <a:schemeClr val="bg1">
                  <a:lumMod val="65000"/>
                </a:schemeClr>
              </a:solidFill>
              <a:latin typeface="Raleway" panose="020B0003030101060003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600785" y="2785465"/>
            <a:ext cx="2323525" cy="2667203"/>
            <a:chOff x="1888821" y="2562225"/>
            <a:chExt cx="2323525" cy="2667203"/>
          </a:xfrm>
        </p:grpSpPr>
        <p:sp>
          <p:nvSpPr>
            <p:cNvPr id="28" name="Arc 27"/>
            <p:cNvSpPr/>
            <p:nvPr/>
          </p:nvSpPr>
          <p:spPr>
            <a:xfrm rot="18979841">
              <a:off x="1888821" y="2905903"/>
              <a:ext cx="2323525" cy="2323525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/>
            <p:nvPr/>
          </p:nvCxnSpPr>
          <p:spPr>
            <a:xfrm rot="16200000" flipH="1">
              <a:off x="2830478" y="2784308"/>
              <a:ext cx="444172" cy="5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4503168" y="2803169"/>
            <a:ext cx="2323525" cy="2667201"/>
            <a:chOff x="4970894" y="2562225"/>
            <a:chExt cx="2323525" cy="2667201"/>
          </a:xfrm>
        </p:grpSpPr>
        <p:sp>
          <p:nvSpPr>
            <p:cNvPr id="32" name="Arc 31"/>
            <p:cNvSpPr/>
            <p:nvPr/>
          </p:nvSpPr>
          <p:spPr>
            <a:xfrm rot="18979841">
              <a:off x="4970894" y="2905903"/>
              <a:ext cx="2323525" cy="2323523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/>
            <p:nvPr/>
          </p:nvCxnSpPr>
          <p:spPr>
            <a:xfrm rot="16200000" flipH="1">
              <a:off x="5940209" y="2784308"/>
              <a:ext cx="444172" cy="5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3005204" y="1606166"/>
            <a:ext cx="2323525" cy="2593246"/>
            <a:chOff x="3446800" y="2789430"/>
            <a:chExt cx="2323525" cy="2593246"/>
          </a:xfrm>
        </p:grpSpPr>
        <p:sp>
          <p:nvSpPr>
            <p:cNvPr id="35" name="Arc 34"/>
            <p:cNvSpPr/>
            <p:nvPr/>
          </p:nvSpPr>
          <p:spPr>
            <a:xfrm rot="8179841">
              <a:off x="3446800" y="2789430"/>
              <a:ext cx="2323525" cy="2323523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/>
            <p:nvPr/>
          </p:nvCxnSpPr>
          <p:spPr>
            <a:xfrm rot="5400000" flipH="1">
              <a:off x="4356838" y="5160587"/>
              <a:ext cx="444172" cy="5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6160299" y="1728631"/>
            <a:ext cx="2323525" cy="2593246"/>
            <a:chOff x="6512513" y="2789430"/>
            <a:chExt cx="2323525" cy="2593246"/>
          </a:xfrm>
        </p:grpSpPr>
        <p:sp>
          <p:nvSpPr>
            <p:cNvPr id="53" name="Arc 52"/>
            <p:cNvSpPr/>
            <p:nvPr/>
          </p:nvSpPr>
          <p:spPr>
            <a:xfrm rot="8179841">
              <a:off x="6512513" y="2789430"/>
              <a:ext cx="2323525" cy="2323523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" name="Straight Connector 53"/>
            <p:cNvCxnSpPr/>
            <p:nvPr/>
          </p:nvCxnSpPr>
          <p:spPr>
            <a:xfrm rot="5400000" flipH="1">
              <a:off x="7462892" y="5160587"/>
              <a:ext cx="444172" cy="5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xtBox 60"/>
          <p:cNvSpPr txBox="1"/>
          <p:nvPr/>
        </p:nvSpPr>
        <p:spPr>
          <a:xfrm>
            <a:off x="1650154" y="1912970"/>
            <a:ext cx="20439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solidFill>
                <a:schemeClr val="tx2">
                  <a:lumMod val="75000"/>
                </a:scheme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133633" y="1989871"/>
            <a:ext cx="14569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Fira Sans SemiBold Italic" panose="00000700000000000000" pitchFamily="50" charset="0"/>
                <a:cs typeface="Clear Sans" panose="020B0503030202020304" pitchFamily="34" charset="0"/>
              </a:rPr>
              <a:t>Training on CoP </a:t>
            </a:r>
          </a:p>
          <a:p>
            <a:pPr algn="ctr"/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Fira Sans SemiBold Italic" panose="00000700000000000000" pitchFamily="50" charset="0"/>
                <a:cs typeface="Clear Sans" panose="020B0503030202020304" pitchFamily="34" charset="0"/>
              </a:rPr>
              <a:t>Management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1728169" y="2112872"/>
            <a:ext cx="3589046" cy="3727534"/>
            <a:chOff x="-342878" y="960093"/>
            <a:chExt cx="3589046" cy="3727534"/>
          </a:xfrm>
        </p:grpSpPr>
        <p:sp>
          <p:nvSpPr>
            <p:cNvPr id="70" name="TextBox 69"/>
            <p:cNvSpPr txBox="1"/>
            <p:nvPr/>
          </p:nvSpPr>
          <p:spPr>
            <a:xfrm>
              <a:off x="1171934" y="4410628"/>
              <a:ext cx="2074234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>
                <a:solidFill>
                  <a:schemeClr val="tx2">
                    <a:lumMod val="75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-342878" y="960093"/>
              <a:ext cx="226645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ignika" panose="02010003020600000004" pitchFamily="50" charset="0"/>
                  <a:ea typeface="Fira Sans SemiBold Italic" panose="00000700000000000000" pitchFamily="50" charset="0"/>
                  <a:cs typeface="Clear Sans" panose="020B0503030202020304" pitchFamily="34" charset="0"/>
                </a:rPr>
                <a:t>Learning Design Workshop</a:t>
              </a:r>
            </a:p>
            <a:p>
              <a:pPr algn="ctr"/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ignika" panose="02010003020600000004" pitchFamily="50" charset="0"/>
                  <a:ea typeface="Fira Sans SemiBold Italic" panose="00000700000000000000" pitchFamily="50" charset="0"/>
                  <a:cs typeface="Clear Sans" panose="020B0503030202020304" pitchFamily="34" charset="0"/>
                </a:rPr>
                <a:t>Teacher Generated Content</a:t>
              </a: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4762885" y="4191600"/>
            <a:ext cx="3695646" cy="3594798"/>
            <a:chOff x="1171934" y="1092829"/>
            <a:chExt cx="3695646" cy="3594798"/>
          </a:xfrm>
        </p:grpSpPr>
        <p:sp>
          <p:nvSpPr>
            <p:cNvPr id="73" name="TextBox 72"/>
            <p:cNvSpPr txBox="1"/>
            <p:nvPr/>
          </p:nvSpPr>
          <p:spPr>
            <a:xfrm>
              <a:off x="1171934" y="4410628"/>
              <a:ext cx="2074234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978345" y="1092829"/>
              <a:ext cx="188923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Fira Sans SemiBold Italic" panose="00000700000000000000" pitchFamily="50" charset="0"/>
                <a:cs typeface="Clear Sans" panose="020B0503030202020304" pitchFamily="34" charset="0"/>
              </a:endParaRPr>
            </a:p>
            <a:p>
              <a:pPr algn="ctr"/>
              <a:r>
                <a:rPr lang="en-US" sz="1600" dirty="0">
                  <a:solidFill>
                    <a:schemeClr val="bg2">
                      <a:lumMod val="25000"/>
                    </a:schemeClr>
                  </a:solidFill>
                  <a:latin typeface="Signika" panose="02010003020600000004" pitchFamily="50" charset="0"/>
                  <a:ea typeface="Fira Sans SemiBold Italic" panose="00000700000000000000" pitchFamily="50" charset="0"/>
                  <a:cs typeface="Clear Sans" panose="020B0503030202020304" pitchFamily="34" charset="0"/>
                </a:rPr>
                <a:t>Toolkit, </a:t>
              </a:r>
            </a:p>
            <a:p>
              <a:pPr algn="ctr"/>
              <a:r>
                <a:rPr lang="en-US" sz="1600" dirty="0">
                  <a:solidFill>
                    <a:schemeClr val="bg2">
                      <a:lumMod val="25000"/>
                    </a:schemeClr>
                  </a:solidFill>
                  <a:latin typeface="Signika" panose="02010003020600000004" pitchFamily="50" charset="0"/>
                  <a:ea typeface="Fira Sans SemiBold Italic" panose="00000700000000000000" pitchFamily="50" charset="0"/>
                  <a:cs typeface="Clear Sans" panose="020B0503030202020304" pitchFamily="34" charset="0"/>
                </a:rPr>
                <a:t>Guidelines, Standards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7731204" y="2764950"/>
            <a:ext cx="2323525" cy="2667201"/>
            <a:chOff x="8115089" y="2562225"/>
            <a:chExt cx="2323525" cy="2667201"/>
          </a:xfrm>
        </p:grpSpPr>
        <p:sp>
          <p:nvSpPr>
            <p:cNvPr id="103" name="Arc 102"/>
            <p:cNvSpPr/>
            <p:nvPr/>
          </p:nvSpPr>
          <p:spPr>
            <a:xfrm rot="18979841">
              <a:off x="8115089" y="2905903"/>
              <a:ext cx="2323525" cy="2323523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4" name="Straight Connector 103"/>
            <p:cNvCxnSpPr/>
            <p:nvPr/>
          </p:nvCxnSpPr>
          <p:spPr>
            <a:xfrm rot="16200000" flipH="1">
              <a:off x="9082975" y="2784308"/>
              <a:ext cx="444172" cy="5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oup 104"/>
          <p:cNvGrpSpPr/>
          <p:nvPr/>
        </p:nvGrpSpPr>
        <p:grpSpPr>
          <a:xfrm>
            <a:off x="8033557" y="2273312"/>
            <a:ext cx="2155253" cy="852691"/>
            <a:chOff x="1104361" y="3834936"/>
            <a:chExt cx="2155253" cy="852691"/>
          </a:xfrm>
        </p:grpSpPr>
        <p:sp>
          <p:nvSpPr>
            <p:cNvPr id="106" name="TextBox 105"/>
            <p:cNvSpPr txBox="1"/>
            <p:nvPr/>
          </p:nvSpPr>
          <p:spPr>
            <a:xfrm>
              <a:off x="1157421" y="4410628"/>
              <a:ext cx="2102193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1104361" y="3834936"/>
              <a:ext cx="1742785" cy="41710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ignika" panose="02010003020600000004" pitchFamily="50" charset="0"/>
                  <a:ea typeface="Fira Sans SemiBold Italic" panose="00000700000000000000" pitchFamily="50" charset="0"/>
                  <a:cs typeface="Clear Sans" panose="020B0503030202020304" pitchFamily="34" charset="0"/>
                </a:rPr>
                <a:t>Pre-roll out briefing</a:t>
              </a:r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9247668" y="1677143"/>
            <a:ext cx="2323525" cy="2593246"/>
            <a:chOff x="6512513" y="2789430"/>
            <a:chExt cx="2323525" cy="2593246"/>
          </a:xfrm>
        </p:grpSpPr>
        <p:sp>
          <p:nvSpPr>
            <p:cNvPr id="114" name="Arc 113"/>
            <p:cNvSpPr/>
            <p:nvPr/>
          </p:nvSpPr>
          <p:spPr>
            <a:xfrm rot="8179841">
              <a:off x="6512513" y="2789430"/>
              <a:ext cx="2323525" cy="2323523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5" name="Straight Connector 114"/>
            <p:cNvCxnSpPr/>
            <p:nvPr/>
          </p:nvCxnSpPr>
          <p:spPr>
            <a:xfrm rot="5400000" flipH="1">
              <a:off x="7462892" y="5160587"/>
              <a:ext cx="444172" cy="5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3534245" y="4299382"/>
            <a:ext cx="143755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Fira Sans SemiBold Italic" panose="00000700000000000000" pitchFamily="50" charset="0"/>
                <a:cs typeface="Clear Sans" panose="020B0503030202020304" pitchFamily="34" charset="0"/>
              </a:rPr>
              <a:t>Content Uploading to Web spaces / Print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05281" y="1463041"/>
            <a:ext cx="8661648" cy="40011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2000" b="1" dirty="0">
                <a:solidFill>
                  <a:schemeClr val="bg1"/>
                </a:solidFill>
                <a:latin typeface="Signika" panose="02010003020600000004"/>
              </a:rPr>
              <a:t>Research, Monitoring and Evaluation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044738" y="4375450"/>
            <a:ext cx="318023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Fira Sans SemiBold Italic" panose="00000700000000000000" pitchFamily="50" charset="0"/>
              <a:cs typeface="Clear Sans" panose="020B0503030202020304" pitchFamily="34" charset="0"/>
            </a:endParaRPr>
          </a:p>
          <a:p>
            <a:pPr algn="ctr"/>
            <a:r>
              <a:rPr lang="en-US" sz="1600" dirty="0">
                <a:solidFill>
                  <a:srgbClr val="0070C0"/>
                </a:solidFill>
                <a:latin typeface="Signika" panose="02010003020600000004" pitchFamily="50" charset="0"/>
                <a:ea typeface="Fira Sans SemiBold Italic" panose="00000700000000000000" pitchFamily="50" charset="0"/>
                <a:cs typeface="Clear Sans" panose="020B0503030202020304" pitchFamily="34" charset="0"/>
              </a:rPr>
              <a:t> 1. Roll out of initial 10 – 20 hours of </a:t>
            </a:r>
          </a:p>
          <a:p>
            <a:pPr algn="ctr"/>
            <a:r>
              <a:rPr lang="en-US" sz="1600" dirty="0">
                <a:solidFill>
                  <a:srgbClr val="0070C0"/>
                </a:solidFill>
                <a:latin typeface="Signika" panose="02010003020600000004" pitchFamily="50" charset="0"/>
                <a:ea typeface="Fira Sans SemiBold Italic" panose="00000700000000000000" pitchFamily="50" charset="0"/>
                <a:cs typeface="Clear Sans" panose="020B0503030202020304" pitchFamily="34" charset="0"/>
              </a:rPr>
              <a:t>learning content</a:t>
            </a:r>
          </a:p>
          <a:p>
            <a:pPr algn="ctr"/>
            <a:r>
              <a:rPr lang="en-US" sz="1600" dirty="0">
                <a:solidFill>
                  <a:srgbClr val="0070C0"/>
                </a:solidFill>
                <a:latin typeface="Signika" panose="02010003020600000004" pitchFamily="50" charset="0"/>
                <a:ea typeface="Fira Sans SemiBold Italic" panose="00000700000000000000" pitchFamily="50" charset="0"/>
                <a:cs typeface="Clear Sans" panose="020B0503030202020304" pitchFamily="34" charset="0"/>
              </a:rPr>
              <a:t>2. Official launch of GT Nigeria</a:t>
            </a:r>
          </a:p>
        </p:txBody>
      </p:sp>
    </p:spTree>
    <p:extLst>
      <p:ext uri="{BB962C8B-B14F-4D97-AF65-F5344CB8AC3E}">
        <p14:creationId xmlns:p14="http://schemas.microsoft.com/office/powerpoint/2010/main" val="38727009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67387" y="2730515"/>
            <a:ext cx="69044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600" dirty="0">
                <a:solidFill>
                  <a:srgbClr val="2E22C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https://teacherfutures.colvee.org </a:t>
            </a:r>
          </a:p>
        </p:txBody>
      </p:sp>
      <p:sp>
        <p:nvSpPr>
          <p:cNvPr id="5" name="Rectangle 4"/>
          <p:cNvSpPr/>
          <p:nvPr/>
        </p:nvSpPr>
        <p:spPr>
          <a:xfrm>
            <a:off x="4486381" y="2106351"/>
            <a:ext cx="45246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dirty="0">
                <a:solidFill>
                  <a:srgbClr val="358FCB"/>
                </a:solidFill>
                <a:latin typeface="Raleway" panose="020B0003030101060003" pitchFamily="34" charset="0"/>
              </a:rPr>
              <a:t>To participate, visit: </a:t>
            </a:r>
          </a:p>
        </p:txBody>
      </p:sp>
    </p:spTree>
    <p:extLst>
      <p:ext uri="{BB962C8B-B14F-4D97-AF65-F5344CB8AC3E}">
        <p14:creationId xmlns:p14="http://schemas.microsoft.com/office/powerpoint/2010/main" val="3108253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539926" y="5274933"/>
            <a:ext cx="282891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Betty Obura Ogange</a:t>
            </a:r>
          </a:p>
          <a:p>
            <a:r>
              <a:rPr lang="en-CA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Adviser: Teacher Education, COL</a:t>
            </a:r>
          </a:p>
          <a:p>
            <a:r>
              <a:rPr lang="en-CA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E-mail: bogange@col.org </a:t>
            </a:r>
          </a:p>
        </p:txBody>
      </p:sp>
      <p:sp>
        <p:nvSpPr>
          <p:cNvPr id="5" name="Rectangle 4"/>
          <p:cNvSpPr/>
          <p:nvPr/>
        </p:nvSpPr>
        <p:spPr>
          <a:xfrm>
            <a:off x="8407404" y="4695244"/>
            <a:ext cx="45246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dirty="0">
                <a:solidFill>
                  <a:srgbClr val="358FCB"/>
                </a:solidFill>
                <a:latin typeface="Raleway" panose="020B0003030101060003" pitchFamily="34" charset="0"/>
              </a:rPr>
              <a:t>Contact us: </a:t>
            </a:r>
          </a:p>
        </p:txBody>
      </p:sp>
      <p:sp>
        <p:nvSpPr>
          <p:cNvPr id="7" name="Rectangle 6"/>
          <p:cNvSpPr/>
          <p:nvPr/>
        </p:nvSpPr>
        <p:spPr>
          <a:xfrm>
            <a:off x="5164131" y="2725763"/>
            <a:ext cx="20283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3200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Thank you!</a:t>
            </a:r>
            <a:endParaRPr lang="en-GB" sz="3200" dirty="0">
              <a:solidFill>
                <a:schemeClr val="bg1">
                  <a:lumMod val="50000"/>
                </a:schemeClr>
              </a:solidFill>
              <a:latin typeface="Raleway" panose="020B000303010106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714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87896" y="612965"/>
            <a:ext cx="41015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228600" lvl="1">
              <a:spcAft>
                <a:spcPts val="0"/>
              </a:spcAft>
              <a:tabLst>
                <a:tab pos="228600" algn="l"/>
                <a:tab pos="457200" algn="l"/>
                <a:tab pos="685800" algn="l"/>
              </a:tabLst>
            </a:pPr>
            <a:r>
              <a:rPr lang="en-GB" sz="2800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RM&amp;E </a:t>
            </a:r>
            <a:r>
              <a:rPr lang="en-GB" sz="2800" dirty="0">
                <a:solidFill>
                  <a:srgbClr val="9C3445"/>
                </a:solidFill>
                <a:latin typeface="Raleway" panose="020B0003030101060003" pitchFamily="34" charset="0"/>
              </a:rPr>
              <a:t>Forum</a:t>
            </a:r>
            <a:endParaRPr lang="en-CA" sz="2800" dirty="0">
              <a:solidFill>
                <a:srgbClr val="9C3445"/>
              </a:solidFill>
              <a:latin typeface="Raleway" panose="020B00030301010600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67409" y="1936203"/>
            <a:ext cx="1033006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228600" lvl="1">
              <a:spcBef>
                <a:spcPts val="600"/>
              </a:spcBef>
              <a:spcAft>
                <a:spcPts val="600"/>
              </a:spcAft>
              <a:tabLst>
                <a:tab pos="228600" algn="l"/>
                <a:tab pos="457200" algn="l"/>
                <a:tab pos="685800" algn="l"/>
              </a:tabLst>
            </a:pPr>
            <a:r>
              <a:rPr lang="en-GB" sz="2400" dirty="0">
                <a:solidFill>
                  <a:srgbClr val="358FCB"/>
                </a:solidFill>
                <a:latin typeface="Raleway" panose="020B0003030101060003" pitchFamily="34" charset="0"/>
              </a:rPr>
              <a:t>Administrative function </a:t>
            </a:r>
          </a:p>
          <a:p>
            <a:pPr marL="285750" marR="228600" lvl="1" indent="-285750">
              <a:spcBef>
                <a:spcPts val="600"/>
              </a:spcBef>
              <a:spcAft>
                <a:spcPts val="600"/>
              </a:spcAft>
              <a:buClr>
                <a:srgbClr val="7030A0"/>
              </a:buClr>
              <a:buFont typeface="Wingdings" panose="05000000000000000000" pitchFamily="2" charset="2"/>
              <a:buChar char="§"/>
              <a:tabLst>
                <a:tab pos="228600" algn="l"/>
                <a:tab pos="457200" algn="l"/>
                <a:tab pos="685800" algn="l"/>
              </a:tabLst>
            </a:pPr>
            <a:r>
              <a:rPr lang="en-GB" spc="-2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Space for collaborative work among consultants and project contact persons in various countries</a:t>
            </a:r>
          </a:p>
          <a:p>
            <a:pPr marL="285750" marR="228600" lvl="1" indent="-285750">
              <a:spcBef>
                <a:spcPts val="600"/>
              </a:spcBef>
              <a:spcAft>
                <a:spcPts val="600"/>
              </a:spcAft>
              <a:buClr>
                <a:srgbClr val="7030A0"/>
              </a:buClr>
              <a:buFont typeface="Wingdings" panose="05000000000000000000" pitchFamily="2" charset="2"/>
              <a:buChar char="§"/>
              <a:tabLst>
                <a:tab pos="228600" algn="l"/>
                <a:tab pos="457200" algn="l"/>
                <a:tab pos="685800" algn="l"/>
              </a:tabLst>
            </a:pPr>
            <a:r>
              <a:rPr lang="en-GB" spc="-2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Information relevant to COL’s TE initiative is shared  in this forum</a:t>
            </a:r>
          </a:p>
          <a:p>
            <a:pPr marL="285750" marR="228600" lvl="1" indent="-285750">
              <a:spcBef>
                <a:spcPts val="600"/>
              </a:spcBef>
              <a:spcAft>
                <a:spcPts val="600"/>
              </a:spcAft>
              <a:buClr>
                <a:srgbClr val="7030A0"/>
              </a:buClr>
              <a:buFont typeface="Wingdings" panose="05000000000000000000" pitchFamily="2" charset="2"/>
              <a:buChar char="§"/>
              <a:tabLst>
                <a:tab pos="228600" algn="l"/>
                <a:tab pos="457200" algn="l"/>
                <a:tab pos="685800" algn="l"/>
              </a:tabLst>
            </a:pPr>
            <a:r>
              <a:rPr lang="en-GB" spc="-2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Promotes resource sharing in cross-national projects</a:t>
            </a:r>
          </a:p>
          <a:p>
            <a:pPr marL="285750" marR="228600" lvl="1" indent="-285750">
              <a:spcBef>
                <a:spcPts val="600"/>
              </a:spcBef>
              <a:spcAft>
                <a:spcPts val="600"/>
              </a:spcAft>
              <a:buClr>
                <a:srgbClr val="7030A0"/>
              </a:buClr>
              <a:buFont typeface="Wingdings" panose="05000000000000000000" pitchFamily="2" charset="2"/>
              <a:buChar char="§"/>
              <a:tabLst>
                <a:tab pos="228600" algn="l"/>
                <a:tab pos="457200" algn="l"/>
                <a:tab pos="685800" algn="l"/>
              </a:tabLst>
            </a:pPr>
            <a:r>
              <a:rPr lang="en-GB" spc="-2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Supports on-going monitoring and evaluation of the TE initiative</a:t>
            </a:r>
          </a:p>
          <a:p>
            <a:pPr marL="0" marR="228600" lvl="1">
              <a:spcBef>
                <a:spcPts val="600"/>
              </a:spcBef>
              <a:spcAft>
                <a:spcPts val="600"/>
              </a:spcAft>
              <a:tabLst>
                <a:tab pos="228600" algn="l"/>
                <a:tab pos="457200" algn="l"/>
                <a:tab pos="685800" algn="l"/>
              </a:tabLst>
            </a:pPr>
            <a:endParaRPr lang="en-GB" sz="1200" spc="-2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228600" lvl="1">
              <a:spcBef>
                <a:spcPts val="600"/>
              </a:spcBef>
              <a:spcAft>
                <a:spcPts val="600"/>
              </a:spcAft>
              <a:tabLst>
                <a:tab pos="228600" algn="l"/>
                <a:tab pos="457200" algn="l"/>
                <a:tab pos="685800" algn="l"/>
              </a:tabLst>
            </a:pPr>
            <a:r>
              <a:rPr lang="en-GB" sz="2400" dirty="0">
                <a:solidFill>
                  <a:srgbClr val="358FCB"/>
                </a:solidFill>
                <a:latin typeface="Raleway" panose="020B0003030101060003" pitchFamily="34" charset="0"/>
              </a:rPr>
              <a:t>Community of Practice</a:t>
            </a:r>
          </a:p>
          <a:p>
            <a:pPr marL="285750" marR="228600" lvl="1" indent="-285750">
              <a:spcBef>
                <a:spcPts val="600"/>
              </a:spcBef>
              <a:spcAft>
                <a:spcPts val="600"/>
              </a:spcAft>
              <a:buClr>
                <a:srgbClr val="7030A0"/>
              </a:buClr>
              <a:buFont typeface="Wingdings" panose="05000000000000000000" pitchFamily="2" charset="2"/>
              <a:buChar char="§"/>
              <a:tabLst>
                <a:tab pos="228600" algn="l"/>
                <a:tab pos="457200" algn="l"/>
                <a:tab pos="685800" algn="l"/>
              </a:tabLst>
            </a:pPr>
            <a:r>
              <a:rPr lang="en-GB" spc="-2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Supports knowledge sharing among consultants, project contact persons and COL</a:t>
            </a:r>
          </a:p>
          <a:p>
            <a:pPr marL="285750" marR="228600" lvl="1" indent="-285750">
              <a:spcBef>
                <a:spcPts val="600"/>
              </a:spcBef>
              <a:spcAft>
                <a:spcPts val="600"/>
              </a:spcAft>
              <a:buClr>
                <a:srgbClr val="7030A0"/>
              </a:buClr>
              <a:buFont typeface="Wingdings" panose="05000000000000000000" pitchFamily="2" charset="2"/>
              <a:buChar char="§"/>
              <a:tabLst>
                <a:tab pos="228600" algn="l"/>
                <a:tab pos="457200" algn="l"/>
                <a:tab pos="685800" algn="l"/>
              </a:tabLst>
            </a:pPr>
            <a:r>
              <a:rPr lang="en-GB" spc="-2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Nurtures a cross-national research community in teacher education</a:t>
            </a:r>
            <a:endParaRPr lang="en-CA" spc="-2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87896" y="1351528"/>
            <a:ext cx="3943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pc="-2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‘Research, Monitoring and Evaluation’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40292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5109" y="411876"/>
            <a:ext cx="66936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Teacher Education </a:t>
            </a:r>
            <a:r>
              <a:rPr lang="en-CA" sz="2800" dirty="0">
                <a:solidFill>
                  <a:srgbClr val="9C3445"/>
                </a:solidFill>
                <a:latin typeface="Raleway" panose="020B0003030101060003" pitchFamily="34" charset="0"/>
              </a:rPr>
              <a:t>in brief</a:t>
            </a:r>
          </a:p>
        </p:txBody>
      </p:sp>
      <p:sp>
        <p:nvSpPr>
          <p:cNvPr id="5" name="Oval 4"/>
          <p:cNvSpPr/>
          <p:nvPr/>
        </p:nvSpPr>
        <p:spPr>
          <a:xfrm>
            <a:off x="1099227" y="1001282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2052802" y="1001282"/>
            <a:ext cx="70136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Commonwealth Certificate for Teacher ICT Integration. Designed to improve the ability of teachers  to use ICT in the classroom </a:t>
            </a:r>
            <a:r>
              <a:rPr lang="en-CA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(CCTI)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52802" y="324388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CA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Diagnostic Tools for Special Needs Education in the Caribbean </a:t>
            </a:r>
            <a:r>
              <a:rPr lang="en-CA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(SNE)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52802" y="1984083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Capacity Building for Teacher Educators in the Developing Commonwealth: Using ICTs &amp; Pedagogical Development </a:t>
            </a: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(Singapore</a:t>
            </a:r>
            <a:r>
              <a:rPr lang="en-GB" b="1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45702" y="4133159"/>
            <a:ext cx="8096813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Collaborative Development of the Postgraduate Diploma/Certificate in ICT Integration in Education (PGDIE) using the CCTI Course Materials </a:t>
            </a: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(DigiTeacher)</a:t>
            </a:r>
            <a:endParaRPr lang="en-CA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099227" y="2069286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6" name="Oval 15"/>
          <p:cNvSpPr/>
          <p:nvPr/>
        </p:nvSpPr>
        <p:spPr>
          <a:xfrm>
            <a:off x="1099227" y="3126184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8" name="Oval 17"/>
          <p:cNvSpPr/>
          <p:nvPr/>
        </p:nvSpPr>
        <p:spPr>
          <a:xfrm>
            <a:off x="1099227" y="4183082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52802" y="5280780"/>
            <a:ext cx="75240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Transforming Teacher Education Using ICTs by Building Capacity in Online Support and Online Assessment (</a:t>
            </a: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Support)</a:t>
            </a:r>
            <a:endParaRPr lang="en-CA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099227" y="5190057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479632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5110" y="411876"/>
            <a:ext cx="71370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Teacher Education </a:t>
            </a:r>
            <a:r>
              <a:rPr lang="en-CA" sz="2800" dirty="0">
                <a:solidFill>
                  <a:srgbClr val="9C3445"/>
                </a:solidFill>
                <a:latin typeface="Raleway" panose="020B0003030101060003" pitchFamily="34" charset="0"/>
              </a:rPr>
              <a:t>in brief</a:t>
            </a:r>
          </a:p>
        </p:txBody>
      </p:sp>
      <p:sp>
        <p:nvSpPr>
          <p:cNvPr id="5" name="Oval 4"/>
          <p:cNvSpPr/>
          <p:nvPr/>
        </p:nvSpPr>
        <p:spPr>
          <a:xfrm>
            <a:off x="1053779" y="1104606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33498" y="1104606"/>
            <a:ext cx="760808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 Friendly Schools: Designed to improve the quality of education in schools through the promotion of child-centered teaching-learning methodologies that emphasize learner participation and inclusion 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(CFS)</a:t>
            </a:r>
            <a:endParaRPr lang="en-CA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33498" y="2172426"/>
            <a:ext cx="84014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Educational Resources for English Language Teaching supports teachers of English Language in providing quality teaching and learning </a:t>
            </a: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(ORELT) </a:t>
            </a:r>
            <a:endParaRPr lang="en-CA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053779" y="2254979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6" name="Rectangle 5"/>
          <p:cNvSpPr/>
          <p:nvPr/>
        </p:nvSpPr>
        <p:spPr>
          <a:xfrm>
            <a:off x="2133498" y="3262391"/>
            <a:ext cx="92050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Teacher Nigeria aims at improving the capacity of the National Teachers’ Institute (NTI), Kaduna to develop and deliver an environmental education programme for pre-service and in-service teachers </a:t>
            </a:r>
            <a:r>
              <a:rPr lang="en-CA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(Green Teacher)</a:t>
            </a:r>
          </a:p>
        </p:txBody>
      </p:sp>
      <p:sp>
        <p:nvSpPr>
          <p:cNvPr id="16" name="Oval 15"/>
          <p:cNvSpPr/>
          <p:nvPr/>
        </p:nvSpPr>
        <p:spPr>
          <a:xfrm>
            <a:off x="1053779" y="3303668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0" name="Oval 19"/>
          <p:cNvSpPr/>
          <p:nvPr/>
        </p:nvSpPr>
        <p:spPr>
          <a:xfrm>
            <a:off x="1053779" y="4419667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" name="Rectangle 2"/>
          <p:cNvSpPr/>
          <p:nvPr/>
        </p:nvSpPr>
        <p:spPr>
          <a:xfrm>
            <a:off x="2133497" y="4308547"/>
            <a:ext cx="91330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School-based Teacher Development Programme. A new model where COL partners with Teacher Education Institutions (TEIs) to improve teacher quality and learning outcomes through an integrated teacher development model </a:t>
            </a: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(Teacher Futures)</a:t>
            </a:r>
          </a:p>
        </p:txBody>
      </p:sp>
    </p:spTree>
    <p:extLst>
      <p:ext uri="{BB962C8B-B14F-4D97-AF65-F5344CB8AC3E}">
        <p14:creationId xmlns:p14="http://schemas.microsoft.com/office/powerpoint/2010/main" val="1954688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5110" y="411876"/>
            <a:ext cx="55631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Teacher Education:  </a:t>
            </a:r>
            <a:r>
              <a:rPr lang="en-CA" sz="2800" dirty="0">
                <a:solidFill>
                  <a:srgbClr val="9C3445"/>
                </a:solidFill>
                <a:latin typeface="Raleway" panose="020B0003030101060003" pitchFamily="34" charset="0"/>
              </a:rPr>
              <a:t>Countries</a:t>
            </a:r>
          </a:p>
        </p:txBody>
      </p:sp>
      <p:sp>
        <p:nvSpPr>
          <p:cNvPr id="5" name="Oval 4"/>
          <p:cNvSpPr/>
          <p:nvPr/>
        </p:nvSpPr>
        <p:spPr>
          <a:xfrm>
            <a:off x="1457352" y="1074424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1532683" y="1931418"/>
            <a:ext cx="812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CCTI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52655" y="1921251"/>
            <a:ext cx="14852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Singapore</a:t>
            </a:r>
            <a:endParaRPr lang="en-GB" b="1" dirty="0">
              <a:solidFill>
                <a:schemeClr val="bg1">
                  <a:lumMod val="50000"/>
                </a:schemeClr>
              </a:solidFill>
              <a:latin typeface="Raleway" panose="020B00030301010600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156308" y="1920322"/>
            <a:ext cx="2189235" cy="367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DigiTeacher</a:t>
            </a:r>
            <a:endParaRPr lang="en-CA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715189" y="1895863"/>
            <a:ext cx="19213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Support</a:t>
            </a:r>
            <a:endParaRPr lang="en-CA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431276" y="1055349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6" name="Oval 15"/>
          <p:cNvSpPr/>
          <p:nvPr/>
        </p:nvSpPr>
        <p:spPr>
          <a:xfrm>
            <a:off x="5580585" y="1074423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7" name="Oval 16"/>
          <p:cNvSpPr/>
          <p:nvPr/>
        </p:nvSpPr>
        <p:spPr>
          <a:xfrm>
            <a:off x="10119387" y="1081933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8" name="Oval 17"/>
          <p:cNvSpPr/>
          <p:nvPr/>
        </p:nvSpPr>
        <p:spPr>
          <a:xfrm>
            <a:off x="7865319" y="1043907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5719450" y="2013140"/>
            <a:ext cx="659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17939" y="2731599"/>
            <a:ext cx="190824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CA" sz="1550" dirty="0">
                <a:latin typeface="Arial" panose="020B0604020202020204" pitchFamily="34" charset="0"/>
                <a:cs typeface="Arial" panose="020B0604020202020204" pitchFamily="34" charset="0"/>
              </a:rPr>
              <a:t>Kenya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550" dirty="0">
                <a:latin typeface="Arial" panose="020B0604020202020204" pitchFamily="34" charset="0"/>
                <a:cs typeface="Arial" panose="020B0604020202020204" pitchFamily="34" charset="0"/>
              </a:rPr>
              <a:t>Uganda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550" dirty="0">
                <a:latin typeface="Arial" panose="020B0604020202020204" pitchFamily="34" charset="0"/>
                <a:cs typeface="Arial" panose="020B0604020202020204" pitchFamily="34" charset="0"/>
              </a:rPr>
              <a:t>Rwanda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550" dirty="0">
                <a:latin typeface="Arial" panose="020B0604020202020204" pitchFamily="34" charset="0"/>
                <a:cs typeface="Arial" panose="020B0604020202020204" pitchFamily="34" charset="0"/>
              </a:rPr>
              <a:t>Tanzania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550" dirty="0">
                <a:latin typeface="Arial" panose="020B0604020202020204" pitchFamily="34" charset="0"/>
                <a:cs typeface="Arial" panose="020B0604020202020204" pitchFamily="34" charset="0"/>
              </a:rPr>
              <a:t>Ghana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550" dirty="0">
                <a:latin typeface="Arial" panose="020B0604020202020204" pitchFamily="34" charset="0"/>
                <a:cs typeface="Arial" panose="020B0604020202020204" pitchFamily="34" charset="0"/>
              </a:rPr>
              <a:t>Nigeria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550" dirty="0">
                <a:latin typeface="Arial" panose="020B0604020202020204" pitchFamily="34" charset="0"/>
                <a:cs typeface="Arial" panose="020B0604020202020204" pitchFamily="34" charset="0"/>
              </a:rPr>
              <a:t>Sierra Leone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550" dirty="0">
                <a:latin typeface="Arial" panose="020B0604020202020204" pitchFamily="34" charset="0"/>
                <a:cs typeface="Arial" panose="020B0604020202020204" pitchFamily="34" charset="0"/>
              </a:rPr>
              <a:t>Botswana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550" dirty="0">
                <a:latin typeface="Arial" panose="020B0604020202020204" pitchFamily="34" charset="0"/>
                <a:cs typeface="Arial" panose="020B0604020202020204" pitchFamily="34" charset="0"/>
              </a:rPr>
              <a:t>Cameroon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550" dirty="0">
                <a:latin typeface="Arial" panose="020B0604020202020204" pitchFamily="34" charset="0"/>
                <a:cs typeface="Arial" panose="020B0604020202020204" pitchFamily="34" charset="0"/>
              </a:rPr>
              <a:t>Lesotho</a:t>
            </a:r>
            <a:endParaRPr lang="en-CA" sz="15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CA" sz="1550" dirty="0">
                <a:latin typeface="Arial" panose="020B0604020202020204" pitchFamily="34" charset="0"/>
                <a:cs typeface="Arial" panose="020B0604020202020204" pitchFamily="34" charset="0"/>
              </a:rPr>
              <a:t>Mozambique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550" dirty="0">
                <a:latin typeface="Arial" panose="020B0604020202020204" pitchFamily="34" charset="0"/>
                <a:cs typeface="Arial" panose="020B0604020202020204" pitchFamily="34" charset="0"/>
              </a:rPr>
              <a:t>Namibia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550" dirty="0">
                <a:latin typeface="Arial" panose="020B0604020202020204" pitchFamily="34" charset="0"/>
                <a:cs typeface="Arial" panose="020B0604020202020204" pitchFamily="34" charset="0"/>
              </a:rPr>
              <a:t>Mauritius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550" dirty="0">
                <a:latin typeface="Arial" panose="020B0604020202020204" pitchFamily="34" charset="0"/>
                <a:cs typeface="Arial" panose="020B0604020202020204" pitchFamily="34" charset="0"/>
              </a:rPr>
              <a:t>Seychelles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550" dirty="0">
                <a:latin typeface="Arial" panose="020B0604020202020204" pitchFamily="34" charset="0"/>
                <a:cs typeface="Arial" panose="020B0604020202020204" pitchFamily="34" charset="0"/>
              </a:rPr>
              <a:t>South Africa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550" dirty="0">
                <a:latin typeface="Arial" panose="020B0604020202020204" pitchFamily="34" charset="0"/>
                <a:cs typeface="Arial" panose="020B0604020202020204" pitchFamily="34" charset="0"/>
              </a:rPr>
              <a:t>Swaziland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550" dirty="0">
                <a:latin typeface="Arial" panose="020B0604020202020204" pitchFamily="34" charset="0"/>
                <a:cs typeface="Arial" panose="020B0604020202020204" pitchFamily="34" charset="0"/>
              </a:rPr>
              <a:t>Zambia</a:t>
            </a:r>
            <a:endParaRPr lang="en-CA" sz="15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1936852" y="2314483"/>
            <a:ext cx="1" cy="1907427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937030" y="2340833"/>
            <a:ext cx="2675" cy="393316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6047582" y="2335655"/>
            <a:ext cx="13721" cy="191125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303096" y="2314483"/>
            <a:ext cx="2263" cy="1907427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0557164" y="2280458"/>
            <a:ext cx="11866" cy="1974052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564728" y="4248855"/>
            <a:ext cx="24514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Uganda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Kenya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Tanzania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910298" y="4295022"/>
            <a:ext cx="19050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Kenya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Uganda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53542" y="4295022"/>
            <a:ext cx="22282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Jamaica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Belize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Trinidad &amp; Tobago</a:t>
            </a:r>
            <a:endParaRPr lang="en-C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Barbados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Dominica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Guyana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365582" y="4221910"/>
            <a:ext cx="16227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Uganda</a:t>
            </a:r>
            <a:endParaRPr lang="en-CA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123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5109" y="411876"/>
            <a:ext cx="61395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Teacher Education:  </a:t>
            </a:r>
            <a:r>
              <a:rPr lang="en-CA" sz="2800" dirty="0">
                <a:solidFill>
                  <a:srgbClr val="9C3445"/>
                </a:solidFill>
                <a:latin typeface="Raleway" panose="020B0003030101060003" pitchFamily="34" charset="0"/>
              </a:rPr>
              <a:t>Countries</a:t>
            </a:r>
          </a:p>
        </p:txBody>
      </p:sp>
      <p:sp>
        <p:nvSpPr>
          <p:cNvPr id="5" name="Oval 4"/>
          <p:cNvSpPr/>
          <p:nvPr/>
        </p:nvSpPr>
        <p:spPr>
          <a:xfrm>
            <a:off x="1532683" y="1074424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9" name="Rectangle 8"/>
          <p:cNvSpPr/>
          <p:nvPr/>
        </p:nvSpPr>
        <p:spPr>
          <a:xfrm>
            <a:off x="1595919" y="2012667"/>
            <a:ext cx="812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CFS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81697" y="2044957"/>
            <a:ext cx="14852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ORELT</a:t>
            </a:r>
            <a:endParaRPr lang="en-GB" b="1" dirty="0">
              <a:solidFill>
                <a:schemeClr val="bg1">
                  <a:lumMod val="50000"/>
                </a:schemeClr>
              </a:solidFill>
              <a:latin typeface="Raleway" panose="020B00030301010600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28902" y="2021136"/>
            <a:ext cx="2536332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Teacher Futures</a:t>
            </a:r>
            <a:endParaRPr lang="en-CA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815930" y="1118412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6" name="Oval 15"/>
          <p:cNvSpPr/>
          <p:nvPr/>
        </p:nvSpPr>
        <p:spPr>
          <a:xfrm>
            <a:off x="6469153" y="1074424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8" name="Oval 17"/>
          <p:cNvSpPr/>
          <p:nvPr/>
        </p:nvSpPr>
        <p:spPr>
          <a:xfrm>
            <a:off x="8966688" y="1146698"/>
            <a:ext cx="875554" cy="840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6218073" y="2021136"/>
            <a:ext cx="1783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Teacher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44878" y="4259790"/>
            <a:ext cx="24514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Kenya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Uganda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Tanzania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1934257" y="2414289"/>
            <a:ext cx="4585" cy="1683599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275550" y="2387623"/>
            <a:ext cx="8275" cy="175325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042349" y="2328521"/>
            <a:ext cx="4970" cy="1812352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9386014" y="2382082"/>
            <a:ext cx="18451" cy="1810387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668856" y="4259790"/>
            <a:ext cx="24514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Kiribati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Sierra Leone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Nigeria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South Africa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Seychelles</a:t>
            </a:r>
          </a:p>
          <a:p>
            <a:pPr marL="342900" indent="-342900">
              <a:buFont typeface="+mj-lt"/>
              <a:buAutoNum type="arabicPeriod"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Sri Lanka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68079" y="4242030"/>
            <a:ext cx="12292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Nigeria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32683" y="4192469"/>
            <a:ext cx="1026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Nigeria</a:t>
            </a:r>
          </a:p>
        </p:txBody>
      </p:sp>
    </p:spTree>
    <p:extLst>
      <p:ext uri="{BB962C8B-B14F-4D97-AF65-F5344CB8AC3E}">
        <p14:creationId xmlns:p14="http://schemas.microsoft.com/office/powerpoint/2010/main" val="497005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Box 91"/>
          <p:cNvSpPr txBox="1"/>
          <p:nvPr/>
        </p:nvSpPr>
        <p:spPr>
          <a:xfrm>
            <a:off x="7237322" y="1950857"/>
            <a:ext cx="29430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“</a:t>
            </a:r>
            <a:r>
              <a:rPr lang="en-CA" sz="3200" b="1" dirty="0">
                <a:solidFill>
                  <a:srgbClr val="7030A0"/>
                </a:solidFill>
                <a:latin typeface="Raleway" panose="020B0003030101060003" pitchFamily="34" charset="0"/>
              </a:rPr>
              <a:t>Teacher Futures”</a:t>
            </a:r>
            <a:endParaRPr lang="id-ID" sz="3200" b="1" dirty="0">
              <a:solidFill>
                <a:srgbClr val="7030A0"/>
              </a:solidFill>
              <a:latin typeface="Raleway" panose="020B0003030101060003" pitchFamily="34" charset="0"/>
            </a:endParaRPr>
          </a:p>
        </p:txBody>
      </p:sp>
      <p:sp>
        <p:nvSpPr>
          <p:cNvPr id="38" name="Freeform 31"/>
          <p:cNvSpPr>
            <a:spLocks noEditPoints="1"/>
          </p:cNvSpPr>
          <p:nvPr/>
        </p:nvSpPr>
        <p:spPr bwMode="auto">
          <a:xfrm>
            <a:off x="948730" y="1791855"/>
            <a:ext cx="4899746" cy="4476997"/>
          </a:xfrm>
          <a:custGeom>
            <a:avLst/>
            <a:gdLst>
              <a:gd name="T0" fmla="*/ 1479 w 1479"/>
              <a:gd name="T1" fmla="*/ 505 h 1412"/>
              <a:gd name="T2" fmla="*/ 974 w 1479"/>
              <a:gd name="T3" fmla="*/ 0 h 1412"/>
              <a:gd name="T4" fmla="*/ 736 w 1479"/>
              <a:gd name="T5" fmla="*/ 59 h 1412"/>
              <a:gd name="T6" fmla="*/ 735 w 1479"/>
              <a:gd name="T7" fmla="*/ 60 h 1412"/>
              <a:gd name="T8" fmla="*/ 504 w 1479"/>
              <a:gd name="T9" fmla="*/ 4 h 1412"/>
              <a:gd name="T10" fmla="*/ 0 w 1479"/>
              <a:gd name="T11" fmla="*/ 508 h 1412"/>
              <a:gd name="T12" fmla="*/ 237 w 1479"/>
              <a:gd name="T13" fmla="*/ 936 h 1412"/>
              <a:gd name="T14" fmla="*/ 257 w 1479"/>
              <a:gd name="T15" fmla="*/ 947 h 1412"/>
              <a:gd name="T16" fmla="*/ 257 w 1479"/>
              <a:gd name="T17" fmla="*/ 947 h 1412"/>
              <a:gd name="T18" fmla="*/ 765 w 1479"/>
              <a:gd name="T19" fmla="*/ 1412 h 1412"/>
              <a:gd name="T20" fmla="*/ 1275 w 1479"/>
              <a:gd name="T21" fmla="*/ 911 h 1412"/>
              <a:gd name="T22" fmla="*/ 1479 w 1479"/>
              <a:gd name="T23" fmla="*/ 505 h 1412"/>
              <a:gd name="T24" fmla="*/ 963 w 1479"/>
              <a:gd name="T25" fmla="*/ 718 h 1412"/>
              <a:gd name="T26" fmla="*/ 963 w 1479"/>
              <a:gd name="T27" fmla="*/ 717 h 1412"/>
              <a:gd name="T28" fmla="*/ 963 w 1479"/>
              <a:gd name="T29" fmla="*/ 717 h 1412"/>
              <a:gd name="T30" fmla="*/ 963 w 1479"/>
              <a:gd name="T31" fmla="*/ 718 h 1412"/>
              <a:gd name="T32" fmla="*/ 256 w 1479"/>
              <a:gd name="T33" fmla="*/ 935 h 1412"/>
              <a:gd name="T34" fmla="*/ 256 w 1479"/>
              <a:gd name="T35" fmla="*/ 936 h 1412"/>
              <a:gd name="T36" fmla="*/ 256 w 1479"/>
              <a:gd name="T37" fmla="*/ 935 h 1412"/>
              <a:gd name="T38" fmla="*/ 255 w 1479"/>
              <a:gd name="T39" fmla="*/ 902 h 1412"/>
              <a:gd name="T40" fmla="*/ 255 w 1479"/>
              <a:gd name="T41" fmla="*/ 914 h 1412"/>
              <a:gd name="T42" fmla="*/ 255 w 1479"/>
              <a:gd name="T43" fmla="*/ 902 h 1412"/>
              <a:gd name="T44" fmla="*/ 255 w 1479"/>
              <a:gd name="T45" fmla="*/ 922 h 1412"/>
              <a:gd name="T46" fmla="*/ 256 w 1479"/>
              <a:gd name="T47" fmla="*/ 925 h 1412"/>
              <a:gd name="T48" fmla="*/ 255 w 1479"/>
              <a:gd name="T49" fmla="*/ 922 h 1412"/>
              <a:gd name="T50" fmla="*/ 694 w 1479"/>
              <a:gd name="T51" fmla="*/ 401 h 1412"/>
              <a:gd name="T52" fmla="*/ 739 w 1479"/>
              <a:gd name="T53" fmla="*/ 397 h 1412"/>
              <a:gd name="T54" fmla="*/ 972 w 1479"/>
              <a:gd name="T55" fmla="*/ 631 h 1412"/>
              <a:gd name="T56" fmla="*/ 872 w 1479"/>
              <a:gd name="T57" fmla="*/ 822 h 1412"/>
              <a:gd name="T58" fmla="*/ 872 w 1479"/>
              <a:gd name="T59" fmla="*/ 822 h 1412"/>
              <a:gd name="T60" fmla="*/ 875 w 1479"/>
              <a:gd name="T61" fmla="*/ 820 h 1412"/>
              <a:gd name="T62" fmla="*/ 531 w 1479"/>
              <a:gd name="T63" fmla="*/ 747 h 1412"/>
              <a:gd name="T64" fmla="*/ 504 w 1479"/>
              <a:gd name="T65" fmla="*/ 629 h 1412"/>
              <a:gd name="T66" fmla="*/ 694 w 1479"/>
              <a:gd name="T67" fmla="*/ 401 h 1412"/>
              <a:gd name="T68" fmla="*/ 920 w 1479"/>
              <a:gd name="T69" fmla="*/ 787 h 1412"/>
              <a:gd name="T70" fmla="*/ 918 w 1479"/>
              <a:gd name="T71" fmla="*/ 789 h 1412"/>
              <a:gd name="T72" fmla="*/ 920 w 1479"/>
              <a:gd name="T73" fmla="*/ 787 h 1412"/>
              <a:gd name="T74" fmla="*/ 908 w 1479"/>
              <a:gd name="T75" fmla="*/ 797 h 1412"/>
              <a:gd name="T76" fmla="*/ 906 w 1479"/>
              <a:gd name="T77" fmla="*/ 799 h 1412"/>
              <a:gd name="T78" fmla="*/ 908 w 1479"/>
              <a:gd name="T79" fmla="*/ 797 h 1412"/>
              <a:gd name="T80" fmla="*/ 898 w 1479"/>
              <a:gd name="T81" fmla="*/ 805 h 1412"/>
              <a:gd name="T82" fmla="*/ 895 w 1479"/>
              <a:gd name="T83" fmla="*/ 807 h 1412"/>
              <a:gd name="T84" fmla="*/ 898 w 1479"/>
              <a:gd name="T85" fmla="*/ 805 h 1412"/>
              <a:gd name="T86" fmla="*/ 886 w 1479"/>
              <a:gd name="T87" fmla="*/ 813 h 1412"/>
              <a:gd name="T88" fmla="*/ 882 w 1479"/>
              <a:gd name="T89" fmla="*/ 816 h 1412"/>
              <a:gd name="T90" fmla="*/ 886 w 1479"/>
              <a:gd name="T91" fmla="*/ 813 h 14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479" h="1412">
                <a:moveTo>
                  <a:pt x="1479" y="505"/>
                </a:moveTo>
                <a:cubicBezTo>
                  <a:pt x="1479" y="226"/>
                  <a:pt x="1253" y="0"/>
                  <a:pt x="974" y="0"/>
                </a:cubicBezTo>
                <a:cubicBezTo>
                  <a:pt x="888" y="0"/>
                  <a:pt x="807" y="22"/>
                  <a:pt x="736" y="59"/>
                </a:cubicBezTo>
                <a:cubicBezTo>
                  <a:pt x="735" y="60"/>
                  <a:pt x="735" y="60"/>
                  <a:pt x="735" y="60"/>
                </a:cubicBezTo>
                <a:cubicBezTo>
                  <a:pt x="666" y="24"/>
                  <a:pt x="588" y="4"/>
                  <a:pt x="504" y="4"/>
                </a:cubicBezTo>
                <a:cubicBezTo>
                  <a:pt x="226" y="4"/>
                  <a:pt x="0" y="230"/>
                  <a:pt x="0" y="508"/>
                </a:cubicBezTo>
                <a:cubicBezTo>
                  <a:pt x="0" y="689"/>
                  <a:pt x="95" y="847"/>
                  <a:pt x="237" y="936"/>
                </a:cubicBezTo>
                <a:cubicBezTo>
                  <a:pt x="244" y="940"/>
                  <a:pt x="250" y="944"/>
                  <a:pt x="257" y="947"/>
                </a:cubicBezTo>
                <a:cubicBezTo>
                  <a:pt x="257" y="947"/>
                  <a:pt x="257" y="947"/>
                  <a:pt x="257" y="947"/>
                </a:cubicBezTo>
                <a:cubicBezTo>
                  <a:pt x="280" y="1208"/>
                  <a:pt x="499" y="1412"/>
                  <a:pt x="765" y="1412"/>
                </a:cubicBezTo>
                <a:cubicBezTo>
                  <a:pt x="1044" y="1412"/>
                  <a:pt x="1270" y="1188"/>
                  <a:pt x="1275" y="911"/>
                </a:cubicBezTo>
                <a:cubicBezTo>
                  <a:pt x="1399" y="819"/>
                  <a:pt x="1479" y="671"/>
                  <a:pt x="1479" y="505"/>
                </a:cubicBezTo>
                <a:close/>
                <a:moveTo>
                  <a:pt x="963" y="718"/>
                </a:moveTo>
                <a:cubicBezTo>
                  <a:pt x="963" y="718"/>
                  <a:pt x="963" y="717"/>
                  <a:pt x="963" y="717"/>
                </a:cubicBezTo>
                <a:cubicBezTo>
                  <a:pt x="963" y="717"/>
                  <a:pt x="963" y="717"/>
                  <a:pt x="963" y="717"/>
                </a:cubicBezTo>
                <a:lnTo>
                  <a:pt x="963" y="718"/>
                </a:lnTo>
                <a:close/>
                <a:moveTo>
                  <a:pt x="256" y="935"/>
                </a:moveTo>
                <a:cubicBezTo>
                  <a:pt x="256" y="936"/>
                  <a:pt x="256" y="936"/>
                  <a:pt x="256" y="936"/>
                </a:cubicBezTo>
                <a:cubicBezTo>
                  <a:pt x="256" y="936"/>
                  <a:pt x="256" y="936"/>
                  <a:pt x="256" y="935"/>
                </a:cubicBezTo>
                <a:close/>
                <a:moveTo>
                  <a:pt x="255" y="902"/>
                </a:moveTo>
                <a:cubicBezTo>
                  <a:pt x="255" y="906"/>
                  <a:pt x="255" y="910"/>
                  <a:pt x="255" y="914"/>
                </a:cubicBezTo>
                <a:cubicBezTo>
                  <a:pt x="255" y="910"/>
                  <a:pt x="255" y="906"/>
                  <a:pt x="255" y="902"/>
                </a:cubicBezTo>
                <a:close/>
                <a:moveTo>
                  <a:pt x="255" y="922"/>
                </a:moveTo>
                <a:cubicBezTo>
                  <a:pt x="255" y="923"/>
                  <a:pt x="256" y="924"/>
                  <a:pt x="256" y="925"/>
                </a:cubicBezTo>
                <a:cubicBezTo>
                  <a:pt x="256" y="924"/>
                  <a:pt x="255" y="923"/>
                  <a:pt x="255" y="922"/>
                </a:cubicBezTo>
                <a:close/>
                <a:moveTo>
                  <a:pt x="694" y="401"/>
                </a:moveTo>
                <a:cubicBezTo>
                  <a:pt x="708" y="398"/>
                  <a:pt x="723" y="397"/>
                  <a:pt x="739" y="397"/>
                </a:cubicBezTo>
                <a:cubicBezTo>
                  <a:pt x="868" y="397"/>
                  <a:pt x="972" y="502"/>
                  <a:pt x="972" y="631"/>
                </a:cubicBezTo>
                <a:cubicBezTo>
                  <a:pt x="972" y="710"/>
                  <a:pt x="933" y="780"/>
                  <a:pt x="872" y="822"/>
                </a:cubicBezTo>
                <a:cubicBezTo>
                  <a:pt x="872" y="822"/>
                  <a:pt x="872" y="822"/>
                  <a:pt x="872" y="822"/>
                </a:cubicBezTo>
                <a:cubicBezTo>
                  <a:pt x="873" y="822"/>
                  <a:pt x="874" y="821"/>
                  <a:pt x="875" y="820"/>
                </a:cubicBezTo>
                <a:cubicBezTo>
                  <a:pt x="688" y="940"/>
                  <a:pt x="565" y="796"/>
                  <a:pt x="531" y="747"/>
                </a:cubicBezTo>
                <a:cubicBezTo>
                  <a:pt x="516" y="716"/>
                  <a:pt x="504" y="676"/>
                  <a:pt x="504" y="629"/>
                </a:cubicBezTo>
                <a:cubicBezTo>
                  <a:pt x="504" y="515"/>
                  <a:pt x="577" y="433"/>
                  <a:pt x="694" y="401"/>
                </a:cubicBezTo>
                <a:close/>
                <a:moveTo>
                  <a:pt x="920" y="787"/>
                </a:moveTo>
                <a:cubicBezTo>
                  <a:pt x="920" y="788"/>
                  <a:pt x="919" y="788"/>
                  <a:pt x="918" y="789"/>
                </a:cubicBezTo>
                <a:cubicBezTo>
                  <a:pt x="919" y="788"/>
                  <a:pt x="920" y="788"/>
                  <a:pt x="920" y="787"/>
                </a:cubicBezTo>
                <a:close/>
                <a:moveTo>
                  <a:pt x="908" y="797"/>
                </a:moveTo>
                <a:cubicBezTo>
                  <a:pt x="907" y="798"/>
                  <a:pt x="906" y="798"/>
                  <a:pt x="906" y="799"/>
                </a:cubicBezTo>
                <a:cubicBezTo>
                  <a:pt x="906" y="798"/>
                  <a:pt x="907" y="798"/>
                  <a:pt x="908" y="797"/>
                </a:cubicBezTo>
                <a:close/>
                <a:moveTo>
                  <a:pt x="898" y="805"/>
                </a:moveTo>
                <a:cubicBezTo>
                  <a:pt x="897" y="806"/>
                  <a:pt x="896" y="806"/>
                  <a:pt x="895" y="807"/>
                </a:cubicBezTo>
                <a:cubicBezTo>
                  <a:pt x="896" y="806"/>
                  <a:pt x="897" y="806"/>
                  <a:pt x="898" y="805"/>
                </a:cubicBezTo>
                <a:close/>
                <a:moveTo>
                  <a:pt x="886" y="813"/>
                </a:moveTo>
                <a:cubicBezTo>
                  <a:pt x="884" y="814"/>
                  <a:pt x="883" y="815"/>
                  <a:pt x="882" y="816"/>
                </a:cubicBezTo>
                <a:cubicBezTo>
                  <a:pt x="883" y="815"/>
                  <a:pt x="884" y="814"/>
                  <a:pt x="886" y="813"/>
                </a:cubicBezTo>
                <a:close/>
              </a:path>
            </a:pathLst>
          </a:custGeom>
          <a:solidFill>
            <a:srgbClr val="575757">
              <a:alpha val="8000"/>
            </a:srgbClr>
          </a:solidFill>
          <a:ln>
            <a:noFill/>
          </a:ln>
          <a:effectLst>
            <a:outerShdw blurRad="9144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9" name="Freeform 25"/>
          <p:cNvSpPr>
            <a:spLocks/>
          </p:cNvSpPr>
          <p:nvPr/>
        </p:nvSpPr>
        <p:spPr bwMode="auto">
          <a:xfrm>
            <a:off x="3028524" y="1863499"/>
            <a:ext cx="3024570" cy="3208686"/>
          </a:xfrm>
          <a:custGeom>
            <a:avLst/>
            <a:gdLst>
              <a:gd name="T0" fmla="*/ 453 w 958"/>
              <a:gd name="T1" fmla="*/ 0 h 1016"/>
              <a:gd name="T2" fmla="*/ 215 w 958"/>
              <a:gd name="T3" fmla="*/ 59 h 1016"/>
              <a:gd name="T4" fmla="*/ 304 w 958"/>
              <a:gd name="T5" fmla="*/ 119 h 1016"/>
              <a:gd name="T6" fmla="*/ 486 w 958"/>
              <a:gd name="T7" fmla="*/ 514 h 1016"/>
              <a:gd name="T8" fmla="*/ 410 w 958"/>
              <a:gd name="T9" fmla="*/ 778 h 1016"/>
              <a:gd name="T10" fmla="*/ 0 w 958"/>
              <a:gd name="T11" fmla="*/ 732 h 1016"/>
              <a:gd name="T12" fmla="*/ 209 w 958"/>
              <a:gd name="T13" fmla="*/ 960 h 1016"/>
              <a:gd name="T14" fmla="*/ 454 w 958"/>
              <a:gd name="T15" fmla="*/ 1016 h 1016"/>
              <a:gd name="T16" fmla="*/ 722 w 958"/>
              <a:gd name="T17" fmla="*/ 933 h 1016"/>
              <a:gd name="T18" fmla="*/ 958 w 958"/>
              <a:gd name="T19" fmla="*/ 505 h 1016"/>
              <a:gd name="T20" fmla="*/ 453 w 958"/>
              <a:gd name="T21" fmla="*/ 0 h 10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58" h="1016">
                <a:moveTo>
                  <a:pt x="453" y="0"/>
                </a:moveTo>
                <a:cubicBezTo>
                  <a:pt x="367" y="0"/>
                  <a:pt x="286" y="22"/>
                  <a:pt x="215" y="59"/>
                </a:cubicBezTo>
                <a:cubicBezTo>
                  <a:pt x="247" y="76"/>
                  <a:pt x="276" y="96"/>
                  <a:pt x="304" y="119"/>
                </a:cubicBezTo>
                <a:cubicBezTo>
                  <a:pt x="416" y="212"/>
                  <a:pt x="497" y="358"/>
                  <a:pt x="486" y="514"/>
                </a:cubicBezTo>
                <a:cubicBezTo>
                  <a:pt x="480" y="602"/>
                  <a:pt x="481" y="677"/>
                  <a:pt x="410" y="778"/>
                </a:cubicBezTo>
                <a:cubicBezTo>
                  <a:pt x="154" y="1002"/>
                  <a:pt x="0" y="732"/>
                  <a:pt x="0" y="732"/>
                </a:cubicBezTo>
                <a:cubicBezTo>
                  <a:pt x="27" y="877"/>
                  <a:pt x="209" y="960"/>
                  <a:pt x="209" y="960"/>
                </a:cubicBezTo>
                <a:cubicBezTo>
                  <a:pt x="278" y="996"/>
                  <a:pt x="370" y="1016"/>
                  <a:pt x="454" y="1016"/>
                </a:cubicBezTo>
                <a:cubicBezTo>
                  <a:pt x="553" y="1016"/>
                  <a:pt x="644" y="982"/>
                  <a:pt x="722" y="933"/>
                </a:cubicBezTo>
                <a:cubicBezTo>
                  <a:pt x="864" y="843"/>
                  <a:pt x="958" y="685"/>
                  <a:pt x="958" y="505"/>
                </a:cubicBezTo>
                <a:cubicBezTo>
                  <a:pt x="958" y="226"/>
                  <a:pt x="732" y="0"/>
                  <a:pt x="453" y="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40" name="Freeform 26"/>
          <p:cNvSpPr>
            <a:spLocks noEditPoints="1"/>
          </p:cNvSpPr>
          <p:nvPr/>
        </p:nvSpPr>
        <p:spPr bwMode="auto">
          <a:xfrm>
            <a:off x="1033913" y="1596525"/>
            <a:ext cx="3215357" cy="2977874"/>
          </a:xfrm>
          <a:custGeom>
            <a:avLst/>
            <a:gdLst>
              <a:gd name="T0" fmla="*/ 692 w 1018"/>
              <a:gd name="T1" fmla="*/ 395 h 943"/>
              <a:gd name="T2" fmla="*/ 694 w 1018"/>
              <a:gd name="T3" fmla="*/ 397 h 943"/>
              <a:gd name="T4" fmla="*/ 694 w 1018"/>
              <a:gd name="T5" fmla="*/ 397 h 943"/>
              <a:gd name="T6" fmla="*/ 739 w 1018"/>
              <a:gd name="T7" fmla="*/ 393 h 943"/>
              <a:gd name="T8" fmla="*/ 972 w 1018"/>
              <a:gd name="T9" fmla="*/ 627 h 943"/>
              <a:gd name="T10" fmla="*/ 872 w 1018"/>
              <a:gd name="T11" fmla="*/ 818 h 943"/>
              <a:gd name="T12" fmla="*/ 872 w 1018"/>
              <a:gd name="T13" fmla="*/ 818 h 943"/>
              <a:gd name="T14" fmla="*/ 931 w 1018"/>
              <a:gd name="T15" fmla="*/ 774 h 943"/>
              <a:gd name="T16" fmla="*/ 1007 w 1018"/>
              <a:gd name="T17" fmla="*/ 510 h 943"/>
              <a:gd name="T18" fmla="*/ 825 w 1018"/>
              <a:gd name="T19" fmla="*/ 115 h 943"/>
              <a:gd name="T20" fmla="*/ 736 w 1018"/>
              <a:gd name="T21" fmla="*/ 55 h 943"/>
              <a:gd name="T22" fmla="*/ 735 w 1018"/>
              <a:gd name="T23" fmla="*/ 56 h 943"/>
              <a:gd name="T24" fmla="*/ 504 w 1018"/>
              <a:gd name="T25" fmla="*/ 0 h 943"/>
              <a:gd name="T26" fmla="*/ 0 w 1018"/>
              <a:gd name="T27" fmla="*/ 504 h 943"/>
              <a:gd name="T28" fmla="*/ 237 w 1018"/>
              <a:gd name="T29" fmla="*/ 932 h 943"/>
              <a:gd name="T30" fmla="*/ 257 w 1018"/>
              <a:gd name="T31" fmla="*/ 943 h 943"/>
              <a:gd name="T32" fmla="*/ 255 w 1018"/>
              <a:gd name="T33" fmla="*/ 898 h 943"/>
              <a:gd name="T34" fmla="*/ 692 w 1018"/>
              <a:gd name="T35" fmla="*/ 395 h 943"/>
              <a:gd name="T36" fmla="*/ 963 w 1018"/>
              <a:gd name="T37" fmla="*/ 713 h 943"/>
              <a:gd name="T38" fmla="*/ 963 w 1018"/>
              <a:gd name="T39" fmla="*/ 714 h 943"/>
              <a:gd name="T40" fmla="*/ 963 w 1018"/>
              <a:gd name="T41" fmla="*/ 713 h 9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018" h="943">
                <a:moveTo>
                  <a:pt x="692" y="395"/>
                </a:moveTo>
                <a:cubicBezTo>
                  <a:pt x="692" y="395"/>
                  <a:pt x="694" y="397"/>
                  <a:pt x="694" y="397"/>
                </a:cubicBezTo>
                <a:cubicBezTo>
                  <a:pt x="694" y="397"/>
                  <a:pt x="694" y="397"/>
                  <a:pt x="694" y="397"/>
                </a:cubicBezTo>
                <a:cubicBezTo>
                  <a:pt x="708" y="394"/>
                  <a:pt x="723" y="393"/>
                  <a:pt x="739" y="393"/>
                </a:cubicBezTo>
                <a:cubicBezTo>
                  <a:pt x="868" y="393"/>
                  <a:pt x="972" y="498"/>
                  <a:pt x="972" y="627"/>
                </a:cubicBezTo>
                <a:cubicBezTo>
                  <a:pt x="972" y="706"/>
                  <a:pt x="933" y="776"/>
                  <a:pt x="872" y="818"/>
                </a:cubicBezTo>
                <a:cubicBezTo>
                  <a:pt x="872" y="818"/>
                  <a:pt x="872" y="818"/>
                  <a:pt x="872" y="818"/>
                </a:cubicBezTo>
                <a:cubicBezTo>
                  <a:pt x="891" y="806"/>
                  <a:pt x="911" y="792"/>
                  <a:pt x="931" y="774"/>
                </a:cubicBezTo>
                <a:cubicBezTo>
                  <a:pt x="1002" y="673"/>
                  <a:pt x="1001" y="598"/>
                  <a:pt x="1007" y="510"/>
                </a:cubicBezTo>
                <a:cubicBezTo>
                  <a:pt x="1018" y="354"/>
                  <a:pt x="937" y="208"/>
                  <a:pt x="825" y="115"/>
                </a:cubicBezTo>
                <a:cubicBezTo>
                  <a:pt x="797" y="92"/>
                  <a:pt x="768" y="72"/>
                  <a:pt x="736" y="55"/>
                </a:cubicBezTo>
                <a:cubicBezTo>
                  <a:pt x="735" y="56"/>
                  <a:pt x="735" y="56"/>
                  <a:pt x="735" y="56"/>
                </a:cubicBezTo>
                <a:cubicBezTo>
                  <a:pt x="666" y="20"/>
                  <a:pt x="588" y="0"/>
                  <a:pt x="504" y="0"/>
                </a:cubicBezTo>
                <a:cubicBezTo>
                  <a:pt x="226" y="0"/>
                  <a:pt x="0" y="226"/>
                  <a:pt x="0" y="504"/>
                </a:cubicBezTo>
                <a:cubicBezTo>
                  <a:pt x="0" y="685"/>
                  <a:pt x="95" y="843"/>
                  <a:pt x="237" y="932"/>
                </a:cubicBezTo>
                <a:cubicBezTo>
                  <a:pt x="244" y="936"/>
                  <a:pt x="250" y="940"/>
                  <a:pt x="257" y="943"/>
                </a:cubicBezTo>
                <a:cubicBezTo>
                  <a:pt x="256" y="928"/>
                  <a:pt x="255" y="913"/>
                  <a:pt x="255" y="898"/>
                </a:cubicBezTo>
                <a:cubicBezTo>
                  <a:pt x="255" y="643"/>
                  <a:pt x="449" y="433"/>
                  <a:pt x="692" y="395"/>
                </a:cubicBezTo>
                <a:close/>
                <a:moveTo>
                  <a:pt x="963" y="713"/>
                </a:moveTo>
                <a:cubicBezTo>
                  <a:pt x="963" y="714"/>
                  <a:pt x="963" y="714"/>
                  <a:pt x="963" y="714"/>
                </a:cubicBezTo>
                <a:cubicBezTo>
                  <a:pt x="963" y="714"/>
                  <a:pt x="963" y="713"/>
                  <a:pt x="963" y="713"/>
                </a:cubicBezTo>
                <a:close/>
              </a:path>
            </a:pathLst>
          </a:custGeom>
          <a:solidFill>
            <a:srgbClr val="6679E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>
              <a:solidFill>
                <a:srgbClr val="FF6600"/>
              </a:solidFill>
            </a:endParaRPr>
          </a:p>
        </p:txBody>
      </p:sp>
      <p:sp>
        <p:nvSpPr>
          <p:cNvPr id="41" name="Freeform 27"/>
          <p:cNvSpPr>
            <a:spLocks/>
          </p:cNvSpPr>
          <p:nvPr/>
        </p:nvSpPr>
        <p:spPr bwMode="auto">
          <a:xfrm>
            <a:off x="1844296" y="2948146"/>
            <a:ext cx="3517861" cy="3797160"/>
          </a:xfrm>
          <a:custGeom>
            <a:avLst/>
            <a:gdLst>
              <a:gd name="T0" fmla="*/ 325 w 1020"/>
              <a:gd name="T1" fmla="*/ 421 h 1013"/>
              <a:gd name="T2" fmla="*/ 249 w 1020"/>
              <a:gd name="T3" fmla="*/ 230 h 1013"/>
              <a:gd name="T4" fmla="*/ 439 w 1020"/>
              <a:gd name="T5" fmla="*/ 2 h 1013"/>
              <a:gd name="T6" fmla="*/ 437 w 1020"/>
              <a:gd name="T7" fmla="*/ 0 h 1013"/>
              <a:gd name="T8" fmla="*/ 0 w 1020"/>
              <a:gd name="T9" fmla="*/ 503 h 1013"/>
              <a:gd name="T10" fmla="*/ 510 w 1020"/>
              <a:gd name="T11" fmla="*/ 1013 h 1013"/>
              <a:gd name="T12" fmla="*/ 1020 w 1020"/>
              <a:gd name="T13" fmla="*/ 503 h 1013"/>
              <a:gd name="T14" fmla="*/ 325 w 1020"/>
              <a:gd name="T15" fmla="*/ 421 h 10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20" h="1013">
                <a:moveTo>
                  <a:pt x="325" y="421"/>
                </a:moveTo>
                <a:cubicBezTo>
                  <a:pt x="325" y="421"/>
                  <a:pt x="249" y="349"/>
                  <a:pt x="249" y="230"/>
                </a:cubicBezTo>
                <a:cubicBezTo>
                  <a:pt x="249" y="116"/>
                  <a:pt x="322" y="34"/>
                  <a:pt x="439" y="2"/>
                </a:cubicBezTo>
                <a:cubicBezTo>
                  <a:pt x="439" y="2"/>
                  <a:pt x="437" y="0"/>
                  <a:pt x="437" y="0"/>
                </a:cubicBezTo>
                <a:cubicBezTo>
                  <a:pt x="194" y="38"/>
                  <a:pt x="0" y="248"/>
                  <a:pt x="0" y="503"/>
                </a:cubicBezTo>
                <a:cubicBezTo>
                  <a:pt x="0" y="785"/>
                  <a:pt x="228" y="1013"/>
                  <a:pt x="510" y="1013"/>
                </a:cubicBezTo>
                <a:cubicBezTo>
                  <a:pt x="792" y="1013"/>
                  <a:pt x="1020" y="785"/>
                  <a:pt x="1020" y="503"/>
                </a:cubicBezTo>
                <a:cubicBezTo>
                  <a:pt x="1020" y="503"/>
                  <a:pt x="679" y="804"/>
                  <a:pt x="325" y="421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42" name="TextBox 41"/>
          <p:cNvSpPr txBox="1"/>
          <p:nvPr/>
        </p:nvSpPr>
        <p:spPr>
          <a:xfrm>
            <a:off x="1618245" y="1895169"/>
            <a:ext cx="69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latin typeface="PT Sans" panose="020B0503020203020204" pitchFamily="34" charset="0"/>
              </a:rPr>
              <a:t>01</a:t>
            </a:r>
            <a:endParaRPr lang="id-ID" sz="3200" b="1" dirty="0">
              <a:solidFill>
                <a:schemeClr val="bg1">
                  <a:lumMod val="95000"/>
                </a:schemeClr>
              </a:solidFill>
              <a:latin typeface="PT Sans" panose="020B0503020203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742505" y="4965048"/>
            <a:ext cx="69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latin typeface="PT Sans" panose="020B0503020203020204" pitchFamily="34" charset="0"/>
              </a:rPr>
              <a:t>03</a:t>
            </a:r>
            <a:endParaRPr lang="id-ID" sz="3200" b="1" dirty="0">
              <a:solidFill>
                <a:schemeClr val="bg1">
                  <a:lumMod val="95000"/>
                </a:schemeClr>
              </a:solidFill>
              <a:latin typeface="PT Sans" panose="020B0503020203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765684" y="2539962"/>
            <a:ext cx="69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latin typeface="PT Sans" panose="020B0503020203020204" pitchFamily="34" charset="0"/>
              </a:rPr>
              <a:t>02</a:t>
            </a:r>
            <a:endParaRPr lang="id-ID" sz="3200" b="1" dirty="0">
              <a:solidFill>
                <a:schemeClr val="bg1">
                  <a:lumMod val="95000"/>
                </a:schemeClr>
              </a:solidFill>
              <a:latin typeface="PT Sans" panose="020B0503020203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189608" y="5425183"/>
            <a:ext cx="29111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>
                <a:solidFill>
                  <a:schemeClr val="bg1">
                    <a:lumMod val="95000"/>
                  </a:schemeClr>
                </a:solidFill>
              </a:rPr>
              <a:t>Learning for </a:t>
            </a:r>
          </a:p>
          <a:p>
            <a:r>
              <a:rPr lang="en-CA" sz="2000" b="1" dirty="0">
                <a:solidFill>
                  <a:schemeClr val="bg1">
                    <a:lumMod val="95000"/>
                  </a:schemeClr>
                </a:solidFill>
              </a:rPr>
              <a:t>Sustainable Development</a:t>
            </a:r>
            <a:endParaRPr lang="id-ID" sz="2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357977" y="2465342"/>
            <a:ext cx="11707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>
                <a:solidFill>
                  <a:schemeClr val="bg1">
                    <a:lumMod val="95000"/>
                  </a:schemeClr>
                </a:solidFill>
              </a:rPr>
              <a:t>Quality </a:t>
            </a:r>
          </a:p>
          <a:p>
            <a:r>
              <a:rPr lang="en-CA" sz="2000" b="1" dirty="0">
                <a:solidFill>
                  <a:schemeClr val="bg1">
                    <a:lumMod val="95000"/>
                  </a:schemeClr>
                </a:solidFill>
              </a:rPr>
              <a:t>Teaching </a:t>
            </a:r>
            <a:endParaRPr lang="id-ID" sz="20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568820" y="3207431"/>
            <a:ext cx="14237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Community</a:t>
            </a:r>
            <a:endParaRPr lang="id-ID" sz="2000" b="1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477822" y="4846726"/>
            <a:ext cx="53336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http://teacherfutures.colvee.org</a:t>
            </a:r>
            <a:endParaRPr lang="id-ID" sz="3200" dirty="0">
              <a:solidFill>
                <a:schemeClr val="bg1">
                  <a:lumMod val="50000"/>
                </a:schemeClr>
              </a:solidFill>
              <a:latin typeface="Raleway" panose="020B0003030101060003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03796" y="3373780"/>
            <a:ext cx="16454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>
                <a:solidFill>
                  <a:srgbClr val="C00000"/>
                </a:solidFill>
                <a:latin typeface="Raleway" panose="020B0003030101060003" pitchFamily="34" charset="0"/>
              </a:rPr>
              <a:t>TEACHER </a:t>
            </a:r>
          </a:p>
          <a:p>
            <a:pPr algn="ctr"/>
            <a:r>
              <a:rPr lang="en-CA" sz="2400" b="1" dirty="0">
                <a:solidFill>
                  <a:srgbClr val="C00000"/>
                </a:solidFill>
                <a:latin typeface="Raleway" panose="020B0003030101060003" pitchFamily="34" charset="0"/>
              </a:rPr>
              <a:t>FUTURES</a:t>
            </a:r>
            <a:endParaRPr lang="id-ID" sz="2400" b="1" dirty="0">
              <a:solidFill>
                <a:srgbClr val="C00000"/>
              </a:solidFill>
              <a:latin typeface="Raleway" panose="020B0003030101060003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168026" y="2499730"/>
            <a:ext cx="6096000" cy="220060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spcAft>
                <a:spcPts val="600"/>
              </a:spcAft>
              <a:buClr>
                <a:srgbClr val="7030A0"/>
              </a:buClr>
              <a:buFont typeface="Wingdings" panose="05000000000000000000" pitchFamily="2" charset="2"/>
              <a:buChar char="q"/>
            </a:pPr>
            <a:r>
              <a:rPr lang="en-GB" sz="16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Learner</a:t>
            </a:r>
            <a:r>
              <a:rPr lang="en-GB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 Improved learning outcomes </a:t>
            </a:r>
          </a:p>
          <a:p>
            <a:pPr marL="285750" indent="-285750">
              <a:spcAft>
                <a:spcPts val="600"/>
              </a:spcAft>
              <a:buClr>
                <a:srgbClr val="7030A0"/>
              </a:buClr>
              <a:buFont typeface="Wingdings" panose="05000000000000000000" pitchFamily="2" charset="2"/>
              <a:buChar char="q"/>
            </a:pPr>
            <a:r>
              <a:rPr lang="en-GB" sz="16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Teacher: </a:t>
            </a:r>
            <a:r>
              <a:rPr lang="en-GB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School-based teacher development for improved </a:t>
            </a:r>
          </a:p>
          <a:p>
            <a:pPr>
              <a:spcAft>
                <a:spcPts val="600"/>
              </a:spcAft>
              <a:buClr>
                <a:srgbClr val="7030A0"/>
              </a:buClr>
            </a:pPr>
            <a:r>
              <a:rPr lang="en-GB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     teacher quality</a:t>
            </a:r>
          </a:p>
          <a:p>
            <a:pPr marL="285750" indent="-285750">
              <a:spcAft>
                <a:spcPts val="600"/>
              </a:spcAft>
              <a:buClr>
                <a:srgbClr val="7030A0"/>
              </a:buClr>
              <a:buFont typeface="Wingdings" panose="05000000000000000000" pitchFamily="2" charset="2"/>
              <a:buChar char="q"/>
            </a:pPr>
            <a:r>
              <a:rPr lang="en-GB" sz="16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Pedagogy: </a:t>
            </a:r>
            <a:r>
              <a:rPr lang="en-GB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Collaborative PBL</a:t>
            </a:r>
          </a:p>
          <a:p>
            <a:pPr marL="285750" indent="-285750">
              <a:spcAft>
                <a:spcPts val="600"/>
              </a:spcAft>
              <a:buClr>
                <a:srgbClr val="7030A0"/>
              </a:buClr>
              <a:buFont typeface="Wingdings" panose="05000000000000000000" pitchFamily="2" charset="2"/>
              <a:buChar char="q"/>
            </a:pPr>
            <a:r>
              <a:rPr lang="en-GB" sz="16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Community of Practice</a:t>
            </a:r>
            <a:r>
              <a:rPr lang="en-GB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 Scalable cross-national approaches</a:t>
            </a:r>
          </a:p>
          <a:p>
            <a:pPr marL="285750" indent="-285750">
              <a:spcAft>
                <a:spcPts val="600"/>
              </a:spcAft>
              <a:buClr>
                <a:srgbClr val="7030A0"/>
              </a:buClr>
              <a:buFont typeface="Wingdings" panose="05000000000000000000" pitchFamily="2" charset="2"/>
              <a:buChar char="q"/>
            </a:pPr>
            <a:r>
              <a:rPr lang="en-GB" sz="16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Technology: </a:t>
            </a:r>
            <a:r>
              <a:rPr lang="en-GB" sz="16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Integrated delivery using eLearning, Microlearning, Messaging, Print</a:t>
            </a:r>
            <a:endParaRPr lang="en-CA" sz="1200" dirty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80020" y="576461"/>
            <a:ext cx="65627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800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School-based Teacher Development Programme</a:t>
            </a:r>
          </a:p>
        </p:txBody>
      </p:sp>
    </p:spTree>
    <p:extLst>
      <p:ext uri="{BB962C8B-B14F-4D97-AF65-F5344CB8AC3E}">
        <p14:creationId xmlns:p14="http://schemas.microsoft.com/office/powerpoint/2010/main" val="1185991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6688" y="472836"/>
            <a:ext cx="71370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</a:rPr>
              <a:t>School-based Teacher Development Programme </a:t>
            </a:r>
            <a:endParaRPr lang="en-CA" sz="2800" dirty="0">
              <a:solidFill>
                <a:srgbClr val="9C3445"/>
              </a:solidFill>
              <a:latin typeface="Raleway" panose="020B00030301010600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7523" y="1409764"/>
            <a:ext cx="982010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n-CA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 is a ‘learning organisation’ hence the progression from ‘outputs’ to integrated ‘outcomes-based’ approach in programme development and implementation</a:t>
            </a:r>
          </a:p>
          <a:p>
            <a:pPr marL="342900" indent="-342900"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n-CA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Fewer countries, bigger impact </a:t>
            </a:r>
          </a:p>
          <a:p>
            <a:pPr marL="342900" indent="-342900"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n-CA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Scalable models, including expanded teacher communities and sharable teacher-generated content</a:t>
            </a:r>
          </a:p>
          <a:p>
            <a:pPr marL="342900" indent="-342900"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 with cluster schools, to monitor learning outcomes for sustainable development</a:t>
            </a:r>
          </a:p>
          <a:p>
            <a:pPr marL="285750" indent="-285750"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Courier New" panose="02070309020205020404" pitchFamily="49" charset="0"/>
              <a:buChar char="o"/>
            </a:pPr>
            <a:r>
              <a:rPr lang="en-CA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Teacher self-monitoring for sustainable impact</a:t>
            </a:r>
          </a:p>
        </p:txBody>
      </p:sp>
    </p:spTree>
    <p:extLst>
      <p:ext uri="{BB962C8B-B14F-4D97-AF65-F5344CB8AC3E}">
        <p14:creationId xmlns:p14="http://schemas.microsoft.com/office/powerpoint/2010/main" val="1303953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Box 91"/>
          <p:cNvSpPr txBox="1"/>
          <p:nvPr/>
        </p:nvSpPr>
        <p:spPr>
          <a:xfrm>
            <a:off x="627815" y="441799"/>
            <a:ext cx="39950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358FCB"/>
                </a:solidFill>
                <a:latin typeface="Raleway" panose="020B0003030101060003" pitchFamily="34" charset="0"/>
              </a:rPr>
              <a:t>Three-stage Implementation</a:t>
            </a:r>
            <a:endParaRPr lang="id-ID" sz="2800" dirty="0">
              <a:solidFill>
                <a:srgbClr val="358FCB"/>
              </a:solidFill>
              <a:latin typeface="Raleway" panose="020B0003030101060003" pitchFamily="34" charset="0"/>
            </a:endParaRPr>
          </a:p>
        </p:txBody>
      </p:sp>
      <p:sp>
        <p:nvSpPr>
          <p:cNvPr id="8" name="Freeform 5"/>
          <p:cNvSpPr>
            <a:spLocks/>
          </p:cNvSpPr>
          <p:nvPr/>
        </p:nvSpPr>
        <p:spPr bwMode="auto">
          <a:xfrm>
            <a:off x="3333389" y="3529630"/>
            <a:ext cx="2736724" cy="777952"/>
          </a:xfrm>
          <a:custGeom>
            <a:avLst/>
            <a:gdLst>
              <a:gd name="T0" fmla="*/ 1166 w 2364"/>
              <a:gd name="T1" fmla="*/ 0 h 672"/>
              <a:gd name="T2" fmla="*/ 0 w 2364"/>
              <a:gd name="T3" fmla="*/ 246 h 672"/>
              <a:gd name="T4" fmla="*/ 1182 w 2364"/>
              <a:gd name="T5" fmla="*/ 672 h 672"/>
              <a:gd name="T6" fmla="*/ 2364 w 2364"/>
              <a:gd name="T7" fmla="*/ 246 h 672"/>
              <a:gd name="T8" fmla="*/ 1166 w 2364"/>
              <a:gd name="T9" fmla="*/ 0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64" h="672">
                <a:moveTo>
                  <a:pt x="1166" y="0"/>
                </a:moveTo>
                <a:lnTo>
                  <a:pt x="0" y="246"/>
                </a:lnTo>
                <a:lnTo>
                  <a:pt x="1182" y="672"/>
                </a:lnTo>
                <a:lnTo>
                  <a:pt x="2364" y="246"/>
                </a:lnTo>
                <a:lnTo>
                  <a:pt x="1166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9" name="Freeform 6"/>
          <p:cNvSpPr>
            <a:spLocks/>
          </p:cNvSpPr>
          <p:nvPr/>
        </p:nvSpPr>
        <p:spPr bwMode="auto">
          <a:xfrm>
            <a:off x="3724221" y="2744684"/>
            <a:ext cx="2001605" cy="764060"/>
          </a:xfrm>
          <a:custGeom>
            <a:avLst/>
            <a:gdLst>
              <a:gd name="T0" fmla="*/ 864 w 1729"/>
              <a:gd name="T1" fmla="*/ 0 h 660"/>
              <a:gd name="T2" fmla="*/ 0 w 1729"/>
              <a:gd name="T3" fmla="*/ 351 h 660"/>
              <a:gd name="T4" fmla="*/ 864 w 1729"/>
              <a:gd name="T5" fmla="*/ 660 h 660"/>
              <a:gd name="T6" fmla="*/ 1729 w 1729"/>
              <a:gd name="T7" fmla="*/ 351 h 660"/>
              <a:gd name="T8" fmla="*/ 864 w 1729"/>
              <a:gd name="T9" fmla="*/ 0 h 6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29" h="660">
                <a:moveTo>
                  <a:pt x="864" y="0"/>
                </a:moveTo>
                <a:lnTo>
                  <a:pt x="0" y="351"/>
                </a:lnTo>
                <a:lnTo>
                  <a:pt x="864" y="660"/>
                </a:lnTo>
                <a:lnTo>
                  <a:pt x="1729" y="351"/>
                </a:lnTo>
                <a:lnTo>
                  <a:pt x="864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4725024" y="1379331"/>
            <a:ext cx="957390" cy="2015497"/>
          </a:xfrm>
          <a:custGeom>
            <a:avLst/>
            <a:gdLst>
              <a:gd name="T0" fmla="*/ 0 w 827"/>
              <a:gd name="T1" fmla="*/ 0 h 1741"/>
              <a:gd name="T2" fmla="*/ 0 w 827"/>
              <a:gd name="T3" fmla="*/ 1741 h 1741"/>
              <a:gd name="T4" fmla="*/ 827 w 827"/>
              <a:gd name="T5" fmla="*/ 1445 h 1741"/>
              <a:gd name="T6" fmla="*/ 0 w 827"/>
              <a:gd name="T7" fmla="*/ 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27" h="1741">
                <a:moveTo>
                  <a:pt x="0" y="0"/>
                </a:moveTo>
                <a:lnTo>
                  <a:pt x="0" y="1741"/>
                </a:lnTo>
                <a:lnTo>
                  <a:pt x="827" y="1445"/>
                </a:lnTo>
                <a:lnTo>
                  <a:pt x="0" y="0"/>
                </a:lnTo>
                <a:close/>
              </a:path>
            </a:pathLst>
          </a:custGeom>
          <a:solidFill>
            <a:srgbClr val="3082B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1" name="Freeform 8"/>
          <p:cNvSpPr>
            <a:spLocks/>
          </p:cNvSpPr>
          <p:nvPr/>
        </p:nvSpPr>
        <p:spPr bwMode="auto">
          <a:xfrm>
            <a:off x="3770033" y="1379331"/>
            <a:ext cx="957390" cy="2015497"/>
          </a:xfrm>
          <a:custGeom>
            <a:avLst/>
            <a:gdLst>
              <a:gd name="T0" fmla="*/ 827 w 827"/>
              <a:gd name="T1" fmla="*/ 1741 h 1741"/>
              <a:gd name="T2" fmla="*/ 827 w 827"/>
              <a:gd name="T3" fmla="*/ 0 h 1741"/>
              <a:gd name="T4" fmla="*/ 0 w 827"/>
              <a:gd name="T5" fmla="*/ 1445 h 1741"/>
              <a:gd name="T6" fmla="*/ 827 w 827"/>
              <a:gd name="T7" fmla="*/ 1741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27" h="1741">
                <a:moveTo>
                  <a:pt x="827" y="1741"/>
                </a:moveTo>
                <a:lnTo>
                  <a:pt x="827" y="0"/>
                </a:lnTo>
                <a:lnTo>
                  <a:pt x="0" y="1445"/>
                </a:lnTo>
                <a:lnTo>
                  <a:pt x="827" y="1741"/>
                </a:lnTo>
                <a:close/>
              </a:path>
            </a:pathLst>
          </a:custGeom>
          <a:solidFill>
            <a:srgbClr val="358FCB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2" name="Freeform 9"/>
          <p:cNvSpPr>
            <a:spLocks/>
          </p:cNvSpPr>
          <p:nvPr/>
        </p:nvSpPr>
        <p:spPr bwMode="auto">
          <a:xfrm>
            <a:off x="4696446" y="3811754"/>
            <a:ext cx="1736500" cy="1261857"/>
          </a:xfrm>
          <a:custGeom>
            <a:avLst/>
            <a:gdLst>
              <a:gd name="T0" fmla="*/ 0 w 1500"/>
              <a:gd name="T1" fmla="*/ 426 h 1090"/>
              <a:gd name="T2" fmla="*/ 0 w 1500"/>
              <a:gd name="T3" fmla="*/ 1090 h 1090"/>
              <a:gd name="T4" fmla="*/ 1500 w 1500"/>
              <a:gd name="T5" fmla="*/ 551 h 1090"/>
              <a:gd name="T6" fmla="*/ 1182 w 1500"/>
              <a:gd name="T7" fmla="*/ 0 h 1090"/>
              <a:gd name="T8" fmla="*/ 0 w 1500"/>
              <a:gd name="T9" fmla="*/ 426 h 10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00" h="1090">
                <a:moveTo>
                  <a:pt x="0" y="426"/>
                </a:moveTo>
                <a:lnTo>
                  <a:pt x="0" y="1090"/>
                </a:lnTo>
                <a:lnTo>
                  <a:pt x="1500" y="551"/>
                </a:lnTo>
                <a:lnTo>
                  <a:pt x="1182" y="0"/>
                </a:lnTo>
                <a:lnTo>
                  <a:pt x="0" y="426"/>
                </a:lnTo>
                <a:close/>
              </a:path>
            </a:pathLst>
          </a:custGeom>
          <a:solidFill>
            <a:srgbClr val="BABAB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3" name="Freeform 10"/>
          <p:cNvSpPr>
            <a:spLocks/>
          </p:cNvSpPr>
          <p:nvPr/>
        </p:nvSpPr>
        <p:spPr bwMode="auto">
          <a:xfrm>
            <a:off x="2961104" y="3814803"/>
            <a:ext cx="1735342" cy="1261857"/>
          </a:xfrm>
          <a:custGeom>
            <a:avLst/>
            <a:gdLst>
              <a:gd name="T0" fmla="*/ 0 w 1499"/>
              <a:gd name="T1" fmla="*/ 551 h 1090"/>
              <a:gd name="T2" fmla="*/ 1499 w 1499"/>
              <a:gd name="T3" fmla="*/ 1090 h 1090"/>
              <a:gd name="T4" fmla="*/ 1499 w 1499"/>
              <a:gd name="T5" fmla="*/ 426 h 1090"/>
              <a:gd name="T6" fmla="*/ 317 w 1499"/>
              <a:gd name="T7" fmla="*/ 0 h 1090"/>
              <a:gd name="T8" fmla="*/ 0 w 1499"/>
              <a:gd name="T9" fmla="*/ 551 h 10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99" h="1090">
                <a:moveTo>
                  <a:pt x="0" y="551"/>
                </a:moveTo>
                <a:lnTo>
                  <a:pt x="1499" y="1090"/>
                </a:lnTo>
                <a:lnTo>
                  <a:pt x="1499" y="426"/>
                </a:lnTo>
                <a:lnTo>
                  <a:pt x="317" y="0"/>
                </a:lnTo>
                <a:lnTo>
                  <a:pt x="0" y="551"/>
                </a:ln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4" name="Freeform 11"/>
          <p:cNvSpPr>
            <a:spLocks/>
          </p:cNvSpPr>
          <p:nvPr/>
        </p:nvSpPr>
        <p:spPr bwMode="auto">
          <a:xfrm>
            <a:off x="4719148" y="3144784"/>
            <a:ext cx="1325528" cy="1034954"/>
          </a:xfrm>
          <a:custGeom>
            <a:avLst/>
            <a:gdLst>
              <a:gd name="T0" fmla="*/ 865 w 1145"/>
              <a:gd name="T1" fmla="*/ 0 h 894"/>
              <a:gd name="T2" fmla="*/ 0 w 1145"/>
              <a:gd name="T3" fmla="*/ 309 h 894"/>
              <a:gd name="T4" fmla="*/ 0 w 1145"/>
              <a:gd name="T5" fmla="*/ 894 h 894"/>
              <a:gd name="T6" fmla="*/ 1145 w 1145"/>
              <a:gd name="T7" fmla="*/ 484 h 894"/>
              <a:gd name="T8" fmla="*/ 865 w 1145"/>
              <a:gd name="T9" fmla="*/ 0 h 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45" h="894">
                <a:moveTo>
                  <a:pt x="865" y="0"/>
                </a:moveTo>
                <a:lnTo>
                  <a:pt x="0" y="309"/>
                </a:lnTo>
                <a:lnTo>
                  <a:pt x="0" y="894"/>
                </a:lnTo>
                <a:lnTo>
                  <a:pt x="1145" y="484"/>
                </a:lnTo>
                <a:lnTo>
                  <a:pt x="865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5" name="Freeform 12"/>
          <p:cNvSpPr>
            <a:spLocks/>
          </p:cNvSpPr>
          <p:nvPr/>
        </p:nvSpPr>
        <p:spPr bwMode="auto">
          <a:xfrm>
            <a:off x="3400036" y="3154878"/>
            <a:ext cx="1324371" cy="1034954"/>
          </a:xfrm>
          <a:custGeom>
            <a:avLst/>
            <a:gdLst>
              <a:gd name="T0" fmla="*/ 0 w 1144"/>
              <a:gd name="T1" fmla="*/ 484 h 894"/>
              <a:gd name="T2" fmla="*/ 1144 w 1144"/>
              <a:gd name="T3" fmla="*/ 894 h 894"/>
              <a:gd name="T4" fmla="*/ 1144 w 1144"/>
              <a:gd name="T5" fmla="*/ 309 h 894"/>
              <a:gd name="T6" fmla="*/ 280 w 1144"/>
              <a:gd name="T7" fmla="*/ 0 h 894"/>
              <a:gd name="T8" fmla="*/ 0 w 1144"/>
              <a:gd name="T9" fmla="*/ 484 h 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44" h="894">
                <a:moveTo>
                  <a:pt x="0" y="484"/>
                </a:moveTo>
                <a:lnTo>
                  <a:pt x="1144" y="894"/>
                </a:lnTo>
                <a:lnTo>
                  <a:pt x="1144" y="309"/>
                </a:lnTo>
                <a:lnTo>
                  <a:pt x="280" y="0"/>
                </a:lnTo>
                <a:lnTo>
                  <a:pt x="0" y="484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54" name="TextBox 53"/>
          <p:cNvSpPr txBox="1"/>
          <p:nvPr/>
        </p:nvSpPr>
        <p:spPr>
          <a:xfrm rot="1237517">
            <a:off x="3932227" y="2808533"/>
            <a:ext cx="72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b="1" dirty="0">
                <a:solidFill>
                  <a:schemeClr val="bg1"/>
                </a:solidFill>
                <a:latin typeface="PT Sans" panose="020B0503020203020204" pitchFamily="34" charset="0"/>
              </a:rPr>
              <a:t>Level 3</a:t>
            </a:r>
            <a:endParaRPr lang="id-ID" sz="1400" b="1" dirty="0">
              <a:solidFill>
                <a:schemeClr val="bg1"/>
              </a:solidFill>
              <a:latin typeface="PT Sans" panose="020B0503020203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 rot="1237517">
            <a:off x="3625325" y="3587538"/>
            <a:ext cx="72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b="1" dirty="0">
                <a:solidFill>
                  <a:schemeClr val="bg1"/>
                </a:solidFill>
                <a:latin typeface="PT Sans" panose="020B0503020203020204" pitchFamily="34" charset="0"/>
              </a:rPr>
              <a:t>Level 2</a:t>
            </a:r>
            <a:endParaRPr lang="id-ID" sz="1400" b="1" dirty="0">
              <a:solidFill>
                <a:schemeClr val="bg1"/>
              </a:solidFill>
              <a:latin typeface="PT Sans" panose="020B0503020203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 rot="1237517">
            <a:off x="3330873" y="4307075"/>
            <a:ext cx="72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b="1" dirty="0">
                <a:solidFill>
                  <a:schemeClr val="bg1"/>
                </a:solidFill>
                <a:latin typeface="PT Sans" panose="020B0503020203020204" pitchFamily="34" charset="0"/>
              </a:rPr>
              <a:t>Level 1</a:t>
            </a:r>
            <a:endParaRPr lang="id-ID" sz="1400" b="1" dirty="0">
              <a:solidFill>
                <a:schemeClr val="bg1"/>
              </a:solidFill>
              <a:latin typeface="PT Sans" panose="020B0503020203020204" pitchFamily="34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5143137" y="2150608"/>
            <a:ext cx="1714514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6857651" y="1556282"/>
            <a:ext cx="3461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1600" b="1" dirty="0">
                <a:solidFill>
                  <a:srgbClr val="358FCB"/>
                </a:solidFill>
                <a:latin typeface="Raleway" panose="020B0003030101060003" pitchFamily="34" charset="0"/>
              </a:rPr>
              <a:t>Integrated model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1600" b="1" dirty="0">
                <a:solidFill>
                  <a:srgbClr val="358FCB"/>
                </a:solidFill>
                <a:latin typeface="Raleway" panose="020B0003030101060003" pitchFamily="34" charset="0"/>
              </a:rPr>
              <a:t>In depth Studies of selected projects</a:t>
            </a:r>
          </a:p>
          <a:p>
            <a:pPr lvl="1"/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Raleway" panose="020B0003030101060003" pitchFamily="34" charset="0"/>
              </a:rPr>
              <a:t>                    </a:t>
            </a:r>
            <a:endParaRPr lang="id-ID" sz="1000" b="1" dirty="0">
              <a:solidFill>
                <a:srgbClr val="358FCB"/>
              </a:solidFill>
              <a:latin typeface="Raleway" panose="020B0003030101060003" pitchFamily="34" charset="0"/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>
            <a:off x="991985" y="3469269"/>
            <a:ext cx="2466174" cy="2437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106213" y="1746705"/>
            <a:ext cx="23046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358FCB"/>
                </a:solidFill>
                <a:latin typeface="Raleway" panose="020B0003030101060003" pitchFamily="34" charset="0"/>
              </a:rPr>
              <a:t>8. Green Teacher</a:t>
            </a:r>
          </a:p>
          <a:p>
            <a:r>
              <a:rPr lang="en-GB" sz="1600" b="1" dirty="0">
                <a:solidFill>
                  <a:srgbClr val="358FCB"/>
                </a:solidFill>
                <a:latin typeface="Raleway" panose="020B0003030101060003" pitchFamily="34" charset="0"/>
              </a:rPr>
              <a:t>7. ORELT </a:t>
            </a:r>
          </a:p>
          <a:p>
            <a:r>
              <a:rPr lang="en-GB" sz="1600" b="1" dirty="0">
                <a:solidFill>
                  <a:srgbClr val="358FCB"/>
                </a:solidFill>
                <a:latin typeface="Raleway" panose="020B0003030101060003" pitchFamily="34" charset="0"/>
              </a:rPr>
              <a:t>6. Child Friendly Schools</a:t>
            </a:r>
          </a:p>
          <a:p>
            <a:r>
              <a:rPr lang="en-GB" sz="1600" b="1" dirty="0">
                <a:solidFill>
                  <a:srgbClr val="358FCB"/>
                </a:solidFill>
                <a:latin typeface="Raleway" panose="020B0003030101060003" pitchFamily="34" charset="0"/>
              </a:rPr>
              <a:t>5. Online Support</a:t>
            </a:r>
          </a:p>
          <a:p>
            <a:r>
              <a:rPr lang="en-GB" sz="1600" b="1" dirty="0">
                <a:solidFill>
                  <a:srgbClr val="358FCB"/>
                </a:solidFill>
                <a:latin typeface="Raleway" panose="020B0003030101060003" pitchFamily="34" charset="0"/>
              </a:rPr>
              <a:t>4. DigiTeacher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b="1" dirty="0">
              <a:solidFill>
                <a:srgbClr val="358FCB"/>
              </a:solidFill>
              <a:latin typeface="Raleway" panose="020B0003030101060003" pitchFamily="34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991985" y="2410892"/>
            <a:ext cx="0" cy="1058377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075103" y="5978629"/>
            <a:ext cx="1513531" cy="4113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144554" y="5150005"/>
            <a:ext cx="164547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b="1" dirty="0">
                <a:solidFill>
                  <a:srgbClr val="358FCB"/>
                </a:solidFill>
                <a:latin typeface="Raleway" panose="020B0003030101060003" pitchFamily="34" charset="0"/>
              </a:rPr>
              <a:t>CCTI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>
                <a:solidFill>
                  <a:srgbClr val="358FCB"/>
                </a:solidFill>
                <a:latin typeface="Raleway" panose="020B0003030101060003" pitchFamily="34" charset="0"/>
              </a:rPr>
              <a:t>Singapore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600" b="1" dirty="0">
                <a:solidFill>
                  <a:srgbClr val="358FCB"/>
                </a:solidFill>
                <a:latin typeface="Raleway" panose="020B0003030101060003" pitchFamily="34" charset="0"/>
              </a:rPr>
              <a:t>SNE</a:t>
            </a:r>
          </a:p>
          <a:p>
            <a:endParaRPr lang="id-ID" sz="1000" b="1" dirty="0">
              <a:solidFill>
                <a:srgbClr val="358FCB"/>
              </a:solidFill>
              <a:latin typeface="Raleway" panose="020B0003030101060003" pitchFamily="34" charset="0"/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 flipV="1">
            <a:off x="5075103" y="4946442"/>
            <a:ext cx="0" cy="1020974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7028251" y="1568398"/>
            <a:ext cx="3417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b="1" dirty="0">
                <a:solidFill>
                  <a:srgbClr val="358FCB"/>
                </a:solidFill>
                <a:latin typeface="Raleway" panose="020B0003030101060003" pitchFamily="34" charset="0"/>
              </a:rPr>
              <a:t>9.</a:t>
            </a:r>
          </a:p>
        </p:txBody>
      </p:sp>
    </p:spTree>
    <p:extLst>
      <p:ext uri="{BB962C8B-B14F-4D97-AF65-F5344CB8AC3E}">
        <p14:creationId xmlns:p14="http://schemas.microsoft.com/office/powerpoint/2010/main" val="2787949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3516</TotalTime>
  <Words>941</Words>
  <Application>Microsoft Office PowerPoint</Application>
  <PresentationFormat>Widescreen</PresentationFormat>
  <Paragraphs>213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9" baseType="lpstr">
      <vt:lpstr>SimSun</vt:lpstr>
      <vt:lpstr>Arial</vt:lpstr>
      <vt:lpstr>Calibri</vt:lpstr>
      <vt:lpstr>Calibri Light</vt:lpstr>
      <vt:lpstr>Clear Sans</vt:lpstr>
      <vt:lpstr>Courier New</vt:lpstr>
      <vt:lpstr>Fira Sans SemiBold Italic</vt:lpstr>
      <vt:lpstr>Open Sans</vt:lpstr>
      <vt:lpstr>PT Sans</vt:lpstr>
      <vt:lpstr>Raleway</vt:lpstr>
      <vt:lpstr>Signika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 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Beatrice Ogange</dc:creator>
  <cp:lastModifiedBy>Anouk Bevernage</cp:lastModifiedBy>
  <cp:revision>295</cp:revision>
  <cp:lastPrinted>2018-01-29T21:13:50Z</cp:lastPrinted>
  <dcterms:created xsi:type="dcterms:W3CDTF">2017-07-06T21:17:08Z</dcterms:created>
  <dcterms:modified xsi:type="dcterms:W3CDTF">2018-02-24T04:34:30Z</dcterms:modified>
</cp:coreProperties>
</file>