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18"/>
  </p:notesMasterIdLst>
  <p:sldIdLst>
    <p:sldId id="257" r:id="rId6"/>
    <p:sldId id="291" r:id="rId7"/>
    <p:sldId id="290" r:id="rId8"/>
    <p:sldId id="292" r:id="rId9"/>
    <p:sldId id="333" r:id="rId10"/>
    <p:sldId id="320" r:id="rId11"/>
    <p:sldId id="332" r:id="rId12"/>
    <p:sldId id="293" r:id="rId13"/>
    <p:sldId id="294" r:id="rId14"/>
    <p:sldId id="334" r:id="rId15"/>
    <p:sldId id="335"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Askounis" initials="HA" lastIdx="1" clrIdx="0">
    <p:extLst>
      <p:ext uri="{19B8F6BF-5375-455C-9EA6-DF929625EA0E}">
        <p15:presenceInfo xmlns:p15="http://schemas.microsoft.com/office/powerpoint/2012/main" userId="S-1-5-21-542264435-2126130483-1179000955-2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5BD"/>
    <a:srgbClr val="92D050"/>
    <a:srgbClr val="290088"/>
    <a:srgbClr val="F8545F"/>
    <a:srgbClr val="8D609B"/>
    <a:srgbClr val="B3AA7E"/>
    <a:srgbClr val="AA1E41"/>
    <a:srgbClr val="577C78"/>
    <a:srgbClr val="B0306B"/>
    <a:srgbClr val="EEB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9" autoAdjust="0"/>
    <p:restoredTop sz="73675" autoAdjust="0"/>
  </p:normalViewPr>
  <p:slideViewPr>
    <p:cSldViewPr snapToGrid="0">
      <p:cViewPr varScale="1">
        <p:scale>
          <a:sx n="69" d="100"/>
          <a:sy n="69" d="100"/>
        </p:scale>
        <p:origin x="456" y="19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E61EF-D09D-412B-A36D-8667E3C62306}" type="datetimeFigureOut">
              <a:rPr lang="en-US" smtClean="0"/>
              <a:t>8/27/20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13173-708C-41F6-B918-200267073A83}" type="slidenum">
              <a:rPr lang="en-US" smtClean="0"/>
              <a:t>‹#›</a:t>
            </a:fld>
            <a:endParaRPr lang="en-US"/>
          </a:p>
        </p:txBody>
      </p:sp>
    </p:spTree>
    <p:extLst>
      <p:ext uri="{BB962C8B-B14F-4D97-AF65-F5344CB8AC3E}">
        <p14:creationId xmlns:p14="http://schemas.microsoft.com/office/powerpoint/2010/main" val="377055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This week we are exploring strategies to help you improve your skills and strategies in searching for and finding online information. You also need to when you are allowed to use online resources and the benefits of open education resources. </a:t>
            </a:r>
          </a:p>
        </p:txBody>
      </p:sp>
    </p:spTree>
    <p:extLst>
      <p:ext uri="{BB962C8B-B14F-4D97-AF65-F5344CB8AC3E}">
        <p14:creationId xmlns:p14="http://schemas.microsoft.com/office/powerpoint/2010/main" val="225718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These strategies are slightly less common</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Talk through each of these points</a:t>
            </a:r>
          </a:p>
          <a:p>
            <a:pPr marL="158750" indent="0">
              <a:buNone/>
            </a:pPr>
            <a:endParaRPr lang="en-US" dirty="0"/>
          </a:p>
          <a:p>
            <a:pPr marL="158750" indent="0">
              <a:buNone/>
            </a:pPr>
            <a:r>
              <a:rPr lang="en-US" dirty="0"/>
              <a:t>What this shows is that searching is certainly a very complex approach and many of of us don’t think consciously  about how we search online. There are many different approaches we can use and we should try and be aware of what we are doing and what the implications of this are. </a:t>
            </a:r>
          </a:p>
        </p:txBody>
      </p:sp>
    </p:spTree>
    <p:extLst>
      <p:ext uri="{BB962C8B-B14F-4D97-AF65-F5344CB8AC3E}">
        <p14:creationId xmlns:p14="http://schemas.microsoft.com/office/powerpoint/2010/main" val="138439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13173-708C-41F6-B918-200267073A83}" type="slidenum">
              <a:rPr lang="en-US" smtClean="0"/>
              <a:t>12</a:t>
            </a:fld>
            <a:endParaRPr lang="en-US"/>
          </a:p>
        </p:txBody>
      </p:sp>
    </p:spTree>
    <p:extLst>
      <p:ext uri="{BB962C8B-B14F-4D97-AF65-F5344CB8AC3E}">
        <p14:creationId xmlns:p14="http://schemas.microsoft.com/office/powerpoint/2010/main" val="360463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58750" indent="0">
              <a:buNone/>
            </a:pPr>
            <a:r>
              <a:rPr lang="en-ZA" dirty="0"/>
              <a:t>In this session  we are going to think about the process of doing an online search. If you want to look for more information about this topics then Module 4 in the C-Delta curriculum covers it well. </a:t>
            </a:r>
          </a:p>
          <a:p>
            <a:endParaRPr lang="en-ZA" baseline="0" dirty="0"/>
          </a:p>
          <a:p>
            <a:pPr marL="158750" indent="0">
              <a:buNone/>
            </a:pPr>
            <a:r>
              <a:rPr lang="en-ZA" baseline="0" dirty="0"/>
              <a:t>As we discovered last week, most people across the world use Google as a search engine. This has become such common practice that often you might hear someone say “Oh I’ll just Google that”.  But Google as we now know is only one example of a search engine and what people should more correctly say is “I will search that </a:t>
            </a:r>
            <a:r>
              <a:rPr lang="en-ZA" baseline="0" dirty="0" err="1"/>
              <a:t>onine</a:t>
            </a:r>
            <a:r>
              <a:rPr lang="en-ZA" baseline="0" dirty="0"/>
              <a:t>”.</a:t>
            </a:r>
          </a:p>
          <a:p>
            <a:pPr marL="158750" indent="0">
              <a:buNone/>
            </a:pPr>
            <a:endParaRPr lang="en-ZA" baseline="0" dirty="0"/>
          </a:p>
          <a:p>
            <a:pPr marL="158750" indent="0">
              <a:buNone/>
            </a:pPr>
            <a:r>
              <a:rPr lang="en-ZA" baseline="0" dirty="0"/>
              <a:t>But when you search online, is it always easy to find what you are looking for? Sometimes finding the right resources that has just the right level and type of information is harder </a:t>
            </a:r>
            <a:r>
              <a:rPr lang="en-ZA" baseline="0" dirty="0" err="1"/>
              <a:t>tha</a:t>
            </a:r>
            <a:r>
              <a:rPr lang="en-ZA" baseline="0" dirty="0"/>
              <a:t> it seems. </a:t>
            </a:r>
            <a:endParaRPr lang="en-ZA" dirty="0"/>
          </a:p>
          <a:p>
            <a:endParaRPr lang="en-ZA" dirty="0"/>
          </a:p>
        </p:txBody>
      </p:sp>
    </p:spTree>
    <p:extLst>
      <p:ext uri="{BB962C8B-B14F-4D97-AF65-F5344CB8AC3E}">
        <p14:creationId xmlns:p14="http://schemas.microsoft.com/office/powerpoint/2010/main" val="4215527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ZA" sz="1100" dirty="0">
                <a:solidFill>
                  <a:srgbClr val="290088"/>
                </a:solidFill>
              </a:rPr>
              <a:t>Lets use Google to search for the term “technology for the classroom”. Remember to use the “quotation marks so the search engine knows to look for the exact phrase.” </a:t>
            </a:r>
          </a:p>
          <a:p>
            <a:pPr marL="158750" indent="0">
              <a:buNone/>
            </a:pPr>
            <a:endParaRPr lang="en-ZA" sz="1100" dirty="0">
              <a:solidFill>
                <a:srgbClr val="290088"/>
              </a:solidFill>
            </a:endParaRPr>
          </a:p>
          <a:p>
            <a:pPr marL="158750" indent="0">
              <a:buNone/>
            </a:pPr>
            <a:endParaRPr lang="en-ZA" sz="1100" dirty="0">
              <a:solidFill>
                <a:srgbClr val="290088"/>
              </a:solidFill>
            </a:endParaRPr>
          </a:p>
          <a:p>
            <a:pPr marL="158750" indent="0">
              <a:buNone/>
            </a:pPr>
            <a:r>
              <a:rPr lang="en-ZA" sz="1100" dirty="0">
                <a:solidFill>
                  <a:srgbClr val="290088"/>
                </a:solidFill>
              </a:rPr>
              <a:t>I am going to show a screen shot of my personal search. But you try your own and see what is similar of different. Maybe also try and use another search engine – one we talked about last week). Remember it is highly unlikely that we will all return the same results. Can you remember why that is? Search engine like google (and many other companies and systems </a:t>
            </a:r>
            <a:r>
              <a:rPr lang="en-ZA" sz="1100" dirty="0" err="1">
                <a:solidFill>
                  <a:srgbClr val="290088"/>
                </a:solidFill>
              </a:rPr>
              <a:t>eg</a:t>
            </a:r>
            <a:r>
              <a:rPr lang="en-ZA" sz="1100" dirty="0">
                <a:solidFill>
                  <a:srgbClr val="290088"/>
                </a:solidFill>
              </a:rPr>
              <a:t> Apple) use a system to find out where you are connecting to the internet from. The information you see will be altered depending on your location. Also because many websites use cookies, your searching activity is recorded and as a result the information you get when you go to places or do an online search is </a:t>
            </a:r>
            <a:r>
              <a:rPr lang="en-NZ" dirty="0"/>
              <a:t>customized based on your previous activity online. </a:t>
            </a:r>
            <a:endParaRPr lang="en-ZA" sz="1100" dirty="0">
              <a:solidFill>
                <a:srgbClr val="290088"/>
              </a:solidFill>
            </a:endParaRPr>
          </a:p>
          <a:p>
            <a:pPr marL="158750" indent="0">
              <a:buNone/>
            </a:pPr>
            <a:endParaRPr lang="en-ZA" sz="1100" dirty="0">
              <a:solidFill>
                <a:srgbClr val="290088"/>
              </a:solidFill>
            </a:endParaRPr>
          </a:p>
          <a:p>
            <a:pPr marL="158750" lvl="0" indent="0">
              <a:buNone/>
            </a:pPr>
            <a:endParaRPr lang="en-ZA" dirty="0"/>
          </a:p>
        </p:txBody>
      </p:sp>
    </p:spTree>
    <p:extLst>
      <p:ext uri="{BB962C8B-B14F-4D97-AF65-F5344CB8AC3E}">
        <p14:creationId xmlns:p14="http://schemas.microsoft.com/office/powerpoint/2010/main" val="83906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buNone/>
            </a:pPr>
            <a:r>
              <a:rPr lang="en-ZA" b="0" i="0" u="none" strike="noStrike" cap="none" baseline="0" dirty="0">
                <a:solidFill>
                  <a:srgbClr val="000000"/>
                </a:solidFill>
                <a:latin typeface="Arial"/>
                <a:cs typeface="Arial"/>
                <a:sym typeface="Arial"/>
              </a:rPr>
              <a:t>This is a screen shot of my search</a:t>
            </a:r>
          </a:p>
          <a:p>
            <a:pPr marL="615950" lvl="1" indent="0">
              <a:buNone/>
            </a:pPr>
            <a:endParaRPr lang="en-ZA" b="0" i="0" u="none" strike="noStrike" cap="none" baseline="0" dirty="0">
              <a:solidFill>
                <a:srgbClr val="000000"/>
              </a:solidFill>
              <a:latin typeface="Arial"/>
              <a:cs typeface="Arial"/>
              <a:sym typeface="Arial"/>
            </a:endParaRPr>
          </a:p>
          <a:p>
            <a:pPr marL="615950" lvl="1" indent="0">
              <a:buNone/>
            </a:pPr>
            <a:r>
              <a:rPr lang="en-ZA" b="0" i="0" u="none" strike="noStrike" cap="none" baseline="0" dirty="0">
                <a:solidFill>
                  <a:srgbClr val="000000"/>
                </a:solidFill>
                <a:latin typeface="Arial"/>
                <a:cs typeface="Arial"/>
                <a:sym typeface="Arial"/>
              </a:rPr>
              <a:t>There are over 20 million results. The first options I get are scholarly articles. </a:t>
            </a:r>
          </a:p>
          <a:p>
            <a:pPr marL="615950" lvl="1" indent="0">
              <a:buNone/>
            </a:pPr>
            <a:r>
              <a:rPr lang="en-ZA" b="0" i="0" u="none" strike="noStrike" cap="none" baseline="0" dirty="0">
                <a:solidFill>
                  <a:srgbClr val="000000"/>
                </a:solidFill>
                <a:latin typeface="Arial"/>
                <a:cs typeface="Arial"/>
                <a:sym typeface="Arial"/>
              </a:rPr>
              <a:t>The first result is not necessarily the most relevant through. </a:t>
            </a:r>
          </a:p>
          <a:p>
            <a:pPr marL="615950" lvl="1" indent="0">
              <a:buNone/>
            </a:pPr>
            <a:r>
              <a:rPr lang="en-ZA" b="0" i="0" u="none" strike="noStrike" cap="none" baseline="0" dirty="0">
                <a:solidFill>
                  <a:srgbClr val="000000"/>
                </a:solidFill>
                <a:latin typeface="Arial"/>
                <a:cs typeface="Arial"/>
                <a:sym typeface="Arial"/>
              </a:rPr>
              <a:t>1</a:t>
            </a:r>
            <a:r>
              <a:rPr lang="en-ZA" b="0" i="0" u="none" strike="noStrike" cap="none" baseline="30000" dirty="0">
                <a:solidFill>
                  <a:srgbClr val="000000"/>
                </a:solidFill>
                <a:latin typeface="Arial"/>
                <a:cs typeface="Arial"/>
                <a:sym typeface="Arial"/>
              </a:rPr>
              <a:t>st</a:t>
            </a:r>
            <a:r>
              <a:rPr lang="en-ZA" b="0" i="0" u="none" strike="noStrike" cap="none" baseline="0" dirty="0">
                <a:solidFill>
                  <a:srgbClr val="000000"/>
                </a:solidFill>
                <a:latin typeface="Arial"/>
                <a:cs typeface="Arial"/>
                <a:sym typeface="Arial"/>
              </a:rPr>
              <a:t> result are based on the number of links to/from other websites in the page so really first could be popular or also could be because the website owner/ organisation has paid for the website to be featured on other pages. </a:t>
            </a:r>
          </a:p>
          <a:p>
            <a:pPr marL="615950" lvl="1" indent="0">
              <a:buNone/>
            </a:pPr>
            <a:endParaRPr lang="en-ZA" b="0" i="0" u="none" strike="noStrike" cap="none" baseline="0" dirty="0">
              <a:solidFill>
                <a:srgbClr val="000000"/>
              </a:solidFill>
              <a:latin typeface="Arial"/>
              <a:cs typeface="Arial"/>
              <a:sym typeface="Arial"/>
            </a:endParaRPr>
          </a:p>
          <a:p>
            <a:pPr marL="615950" lvl="1" indent="0">
              <a:buNone/>
            </a:pPr>
            <a:r>
              <a:rPr lang="en-ZA" b="0" i="0" u="none" strike="noStrike" cap="none" baseline="0" dirty="0">
                <a:solidFill>
                  <a:srgbClr val="000000"/>
                </a:solidFill>
                <a:latin typeface="Arial"/>
                <a:cs typeface="Arial"/>
                <a:sym typeface="Arial"/>
              </a:rPr>
              <a:t>Usually a search return ALL results but as you can see at the top of the page you can search by different types of media such as images, vide, news etc. </a:t>
            </a:r>
          </a:p>
        </p:txBody>
      </p:sp>
    </p:spTree>
    <p:extLst>
      <p:ext uri="{BB962C8B-B14F-4D97-AF65-F5344CB8AC3E}">
        <p14:creationId xmlns:p14="http://schemas.microsoft.com/office/powerpoint/2010/main" val="145159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1"/>
            <a:r>
              <a:rPr lang="en-ZA" dirty="0"/>
              <a:t>The next part of what I see on a search page  is what other people asked. The search engine is trying to “clever” for me and suggest other search phrases</a:t>
            </a:r>
          </a:p>
          <a:p>
            <a:pPr lvl="1"/>
            <a:endParaRPr lang="en-ZA" dirty="0"/>
          </a:p>
          <a:p>
            <a:pPr lvl="1"/>
            <a:r>
              <a:rPr lang="en-ZA" dirty="0"/>
              <a:t>If I click on news then you re likely to get news that is most recent on your topic You can see that these are news items from as early as 1 hour ago to 8 hours to 1 day ago. . </a:t>
            </a:r>
          </a:p>
        </p:txBody>
      </p:sp>
    </p:spTree>
    <p:extLst>
      <p:ext uri="{BB962C8B-B14F-4D97-AF65-F5344CB8AC3E}">
        <p14:creationId xmlns:p14="http://schemas.microsoft.com/office/powerpoint/2010/main" val="293643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Images and videos are also going to give you a different type of response </a:t>
            </a:r>
          </a:p>
        </p:txBody>
      </p:sp>
    </p:spTree>
    <p:extLst>
      <p:ext uri="{BB962C8B-B14F-4D97-AF65-F5344CB8AC3E}">
        <p14:creationId xmlns:p14="http://schemas.microsoft.com/office/powerpoint/2010/main" val="861865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ZA" dirty="0"/>
              <a:t>Have you ever thought about what the various parts of a URL mean? You can usually tell a lot from a URL.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ZA" sz="1100" b="0" i="0" u="none" strike="noStrike" cap="none" baseline="0" dirty="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ZA" sz="1100" b="0" i="0" u="none" strike="noStrike" cap="none" baseline="0" dirty="0">
                <a:solidFill>
                  <a:srgbClr val="000000"/>
                </a:solidFill>
                <a:latin typeface="Arial"/>
                <a:ea typeface="Arial"/>
                <a:cs typeface="Arial"/>
                <a:sym typeface="Arial"/>
              </a:rPr>
              <a:t>For example you know from a website title what type of organisation is </a:t>
            </a:r>
            <a:r>
              <a:rPr lang="en-ZA" sz="1100" b="0" i="0" u="none" strike="noStrike" cap="none" baseline="0" dirty="0" err="1">
                <a:solidFill>
                  <a:srgbClr val="000000"/>
                </a:solidFill>
                <a:latin typeface="Arial"/>
                <a:ea typeface="Arial"/>
                <a:cs typeface="Arial"/>
                <a:sym typeface="Arial"/>
              </a:rPr>
              <a:t>ie</a:t>
            </a:r>
            <a:r>
              <a:rPr lang="en-ZA" sz="1100" b="0" i="0" u="none" strike="noStrike" cap="none" baseline="0" dirty="0">
                <a:solidFill>
                  <a:srgbClr val="000000"/>
                </a:solidFill>
                <a:latin typeface="Arial"/>
                <a:ea typeface="Arial"/>
                <a:cs typeface="Arial"/>
                <a:sym typeface="Arial"/>
              </a:rPr>
              <a:t> .co or .com mean a website is a commercial one and .</a:t>
            </a:r>
            <a:r>
              <a:rPr lang="en-ZA" sz="1100" b="0" i="0" u="none" strike="noStrike" cap="none" baseline="0" dirty="0" err="1">
                <a:solidFill>
                  <a:srgbClr val="000000"/>
                </a:solidFill>
                <a:latin typeface="Arial"/>
                <a:ea typeface="Arial"/>
                <a:cs typeface="Arial"/>
                <a:sym typeface="Arial"/>
              </a:rPr>
              <a:t>edu</a:t>
            </a:r>
            <a:r>
              <a:rPr lang="en-ZA" sz="1100" b="0" i="0" u="none" strike="noStrike" cap="none" baseline="0" dirty="0">
                <a:solidFill>
                  <a:srgbClr val="000000"/>
                </a:solidFill>
                <a:latin typeface="Arial"/>
                <a:ea typeface="Arial"/>
                <a:cs typeface="Arial"/>
                <a:sym typeface="Arial"/>
              </a:rPr>
              <a:t> or .ac is used to refer to an educational website.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ZA" sz="1100" b="0" i="0" u="none" strike="noStrike" cap="none" baseline="0" dirty="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ZA" sz="1100" b="0" i="0" u="none" strike="noStrike" cap="none" baseline="0" dirty="0">
                <a:solidFill>
                  <a:srgbClr val="000000"/>
                </a:solidFill>
                <a:latin typeface="Arial"/>
                <a:ea typeface="Arial"/>
                <a:cs typeface="Arial"/>
                <a:sym typeface="Arial"/>
              </a:rPr>
              <a:t>Have a look at your google search results. How many of the results that were returned in the first page where from commercial websites? 6 of my first ten results were from commercial websites and the rest although they had </a:t>
            </a:r>
            <a:r>
              <a:rPr lang="en-ZA" sz="1100" b="0" i="0" u="none" strike="noStrike" cap="none" baseline="0" dirty="0" err="1">
                <a:solidFill>
                  <a:srgbClr val="000000"/>
                </a:solidFill>
                <a:latin typeface="Arial"/>
                <a:ea typeface="Arial"/>
                <a:cs typeface="Arial"/>
                <a:sym typeface="Arial"/>
              </a:rPr>
              <a:t>edu</a:t>
            </a:r>
            <a:r>
              <a:rPr lang="en-ZA" sz="1100" b="0" i="0" u="none" strike="noStrike" cap="none" baseline="0" dirty="0">
                <a:solidFill>
                  <a:srgbClr val="000000"/>
                </a:solidFill>
                <a:latin typeface="Arial"/>
                <a:ea typeface="Arial"/>
                <a:cs typeface="Arial"/>
                <a:sym typeface="Arial"/>
              </a:rPr>
              <a:t> domain names were from organisations that </a:t>
            </a:r>
            <a:r>
              <a:rPr lang="en-ZA" sz="1100" b="0" i="0" u="none" strike="noStrike" cap="none" baseline="0" dirty="0" err="1">
                <a:solidFill>
                  <a:srgbClr val="000000"/>
                </a:solidFill>
                <a:latin typeface="Arial"/>
                <a:ea typeface="Arial"/>
                <a:cs typeface="Arial"/>
                <a:sym typeface="Arial"/>
              </a:rPr>
              <a:t>offerd</a:t>
            </a:r>
            <a:r>
              <a:rPr lang="en-ZA" sz="1100" b="0" i="0" u="none" strike="noStrike" cap="none" baseline="0" dirty="0">
                <a:solidFill>
                  <a:srgbClr val="000000"/>
                </a:solidFill>
                <a:latin typeface="Arial"/>
                <a:ea typeface="Arial"/>
                <a:cs typeface="Arial"/>
                <a:sym typeface="Arial"/>
              </a:rPr>
              <a:t> a bit of information (</a:t>
            </a:r>
            <a:r>
              <a:rPr lang="en-ZA" sz="1100" b="0" i="0" u="none" strike="noStrike" cap="none" baseline="0" dirty="0" err="1">
                <a:solidFill>
                  <a:srgbClr val="000000"/>
                </a:solidFill>
                <a:latin typeface="Arial"/>
                <a:ea typeface="Arial"/>
                <a:cs typeface="Arial"/>
                <a:sym typeface="Arial"/>
              </a:rPr>
              <a:t>eg</a:t>
            </a:r>
            <a:r>
              <a:rPr lang="en-ZA" sz="1100" b="0" i="0" u="none" strike="noStrike" cap="none" baseline="0" dirty="0">
                <a:solidFill>
                  <a:srgbClr val="000000"/>
                </a:solidFill>
                <a:latin typeface="Arial"/>
                <a:ea typeface="Arial"/>
                <a:cs typeface="Arial"/>
                <a:sym typeface="Arial"/>
              </a:rPr>
              <a:t> a blog or opinion piece or suggestions) but wanted to sell services (like website design, software or educational programs).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ZA" sz="1100" b="0" i="0" u="none" strike="noStrike" cap="none" baseline="0" dirty="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ZA" sz="1100" b="0" i="0" u="none" strike="noStrike" cap="none" baseline="0" dirty="0">
              <a:solidFill>
                <a:srgbClr val="000000"/>
              </a:solidFill>
              <a:latin typeface="Arial"/>
              <a:ea typeface="Arial"/>
              <a:cs typeface="Arial"/>
              <a:sym typeface="Arial"/>
            </a:endParaRPr>
          </a:p>
          <a:p>
            <a:endParaRPr lang="en-ZA" dirty="0"/>
          </a:p>
        </p:txBody>
      </p:sp>
    </p:spTree>
    <p:extLst>
      <p:ext uri="{BB962C8B-B14F-4D97-AF65-F5344CB8AC3E}">
        <p14:creationId xmlns:p14="http://schemas.microsoft.com/office/powerpoint/2010/main" val="4218503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ZA" dirty="0"/>
              <a:t>I know many of us just search based on the words or phrases we want to know. But what’s useful is to plan Plan your search strategy</a:t>
            </a:r>
            <a:r>
              <a:rPr lang="en-ZA" baseline="0" dirty="0"/>
              <a:t> before actually searching 	</a:t>
            </a:r>
          </a:p>
          <a:p>
            <a:endParaRPr lang="en-ZA" baseline="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NZ" sz="1100" b="0" i="0" u="none" strike="noStrike" cap="none" dirty="0">
                <a:solidFill>
                  <a:srgbClr val="000000"/>
                </a:solidFill>
                <a:effectLst/>
                <a:latin typeface="Arial"/>
                <a:ea typeface="Arial"/>
                <a:cs typeface="Arial"/>
                <a:sym typeface="Arial"/>
              </a:rPr>
              <a:t>Here is a very useful open access article about different web searching strategies people use.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NZ" sz="1100" b="0" i="0" u="none" strike="noStrike" cap="none" dirty="0">
              <a:solidFill>
                <a:srgbClr val="000000"/>
              </a:solidFill>
              <a:effectLst/>
              <a:latin typeface="Arial"/>
              <a:ea typeface="Arial"/>
              <a:cs typeface="Arial"/>
              <a:sym typeface="Arial"/>
            </a:endParaRPr>
          </a:p>
          <a:p>
            <a:r>
              <a:rPr lang="en-NZ" sz="1100" b="0" i="0" u="none" strike="noStrike" cap="none" dirty="0">
                <a:solidFill>
                  <a:srgbClr val="000000"/>
                </a:solidFill>
                <a:effectLst/>
                <a:latin typeface="Arial"/>
                <a:cs typeface="Arial"/>
                <a:sym typeface="Arial"/>
              </a:rPr>
              <a:t>Pause here and have a look at the URL – notice the first time you click on the link the website lets you know they are using Cookies and seeks your acknowledgement of that before you continue!</a:t>
            </a:r>
          </a:p>
          <a:p>
            <a:endParaRPr lang="en-NZ" sz="1100" b="0" i="0" u="none" strike="noStrike" cap="none" dirty="0">
              <a:solidFill>
                <a:srgbClr val="000000"/>
              </a:solidFill>
              <a:effectLst/>
              <a:latin typeface="Arial"/>
              <a:cs typeface="Arial"/>
              <a:sym typeface="Arial"/>
            </a:endParaRPr>
          </a:p>
          <a:p>
            <a:endParaRPr lang="en-ZA" dirty="0"/>
          </a:p>
        </p:txBody>
      </p:sp>
    </p:spTree>
    <p:extLst>
      <p:ext uri="{BB962C8B-B14F-4D97-AF65-F5344CB8AC3E}">
        <p14:creationId xmlns:p14="http://schemas.microsoft.com/office/powerpoint/2010/main" val="316761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article covers a number of common ways people search online. Do any of these sound familiar to you? When you did your searching for the DEL last week what strategy did you use. </a:t>
            </a:r>
          </a:p>
          <a:p>
            <a:endParaRPr lang="en-US" dirty="0"/>
          </a:p>
          <a:p>
            <a:r>
              <a:rPr lang="en-US" dirty="0"/>
              <a:t>Talk through each of these points</a:t>
            </a:r>
          </a:p>
        </p:txBody>
      </p:sp>
    </p:spTree>
    <p:extLst>
      <p:ext uri="{BB962C8B-B14F-4D97-AF65-F5344CB8AC3E}">
        <p14:creationId xmlns:p14="http://schemas.microsoft.com/office/powerpoint/2010/main" val="3922774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5F3E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C7A485-88BC-4868-A765-CAC1461BD2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526" y="0"/>
            <a:ext cx="9143999" cy="6857999"/>
          </a:xfrm>
          <a:prstGeom prst="rect">
            <a:avLst/>
          </a:prstGeom>
        </p:spPr>
      </p:pic>
      <p:sp>
        <p:nvSpPr>
          <p:cNvPr id="2" name="Title 1"/>
          <p:cNvSpPr>
            <a:spLocks noGrp="1"/>
          </p:cNvSpPr>
          <p:nvPr>
            <p:ph type="title"/>
          </p:nvPr>
        </p:nvSpPr>
        <p:spPr>
          <a:xfrm>
            <a:off x="341524" y="122464"/>
            <a:ext cx="8486282" cy="5081925"/>
          </a:xfrm>
        </p:spPr>
        <p:txBody>
          <a:bodyPr>
            <a:noAutofit/>
          </a:bodyPr>
          <a:lstStyle>
            <a:lvl1pPr algn="ctr">
              <a:defRPr lang="en-US" sz="4800" kern="1200" dirty="0">
                <a:solidFill>
                  <a:srgbClr val="290088"/>
                </a:solidFill>
                <a:latin typeface="+mn-lt"/>
                <a:ea typeface="+mj-ea"/>
                <a:cs typeface="+mj-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4352925" y="5204389"/>
            <a:ext cx="4791075" cy="1653610"/>
          </a:xfrm>
        </p:spPr>
        <p:txBody>
          <a:bodyPr>
            <a:normAutofit/>
          </a:bodyPr>
          <a:lstStyle>
            <a:lvl1pPr marL="0" indent="0" algn="l">
              <a:buNone/>
              <a:defRPr sz="2000">
                <a:solidFill>
                  <a:srgbClr val="290088"/>
                </a:solidFill>
                <a:latin typeface="+mj-lt"/>
              </a:defRPr>
            </a:lvl1pPr>
            <a:lvl2pPr marL="457200" indent="0" algn="ctr">
              <a:buNone/>
              <a:defRPr sz="1800">
                <a:latin typeface="HelveticaNeueLT Std Cn" panose="020B0506030502030204" pitchFamily="34" charset="0"/>
              </a:defRPr>
            </a:lvl2pPr>
            <a:lvl3pPr marL="914400" indent="0" algn="ctr">
              <a:buNone/>
              <a:defRPr sz="1800">
                <a:latin typeface="HelveticaNeueLT Std Cn" panose="020B0506030502030204" pitchFamily="34" charset="0"/>
              </a:defRPr>
            </a:lvl3pPr>
            <a:lvl4pPr marL="1371600" indent="0" algn="ctr">
              <a:buNone/>
              <a:defRPr sz="1800">
                <a:latin typeface="HelveticaNeueLT Std Cn" panose="020B0506030502030204" pitchFamily="34" charset="0"/>
              </a:defRPr>
            </a:lvl4pPr>
            <a:lvl5pPr marL="1828800" indent="0" algn="ctr">
              <a:buNone/>
              <a:defRPr sz="1800">
                <a:latin typeface="HelveticaNeueLT Std Cn" panose="020B0506030502030204" pitchFamily="34" charset="0"/>
              </a:defRPr>
            </a:lvl5pPr>
          </a:lstStyle>
          <a:p>
            <a:pPr lvl="0"/>
            <a:r>
              <a:rPr lang="en-US"/>
              <a:t>Click to 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6" y="5319449"/>
            <a:ext cx="4203201" cy="775718"/>
          </a:xfrm>
          <a:prstGeom prst="rect">
            <a:avLst/>
          </a:prstGeom>
        </p:spPr>
      </p:pic>
    </p:spTree>
    <p:extLst>
      <p:ext uri="{BB962C8B-B14F-4D97-AF65-F5344CB8AC3E}">
        <p14:creationId xmlns:p14="http://schemas.microsoft.com/office/powerpoint/2010/main" val="361771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rgbClr val="F6F4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01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solidFill>
          <a:srgbClr val="F3F2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22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bg>
      <p:bgPr>
        <a:solidFill>
          <a:srgbClr val="F3F2F7"/>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55948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3103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3EA6F-09DB-443B-B17A-76613FDF79B8}" type="datetimeFigureOut">
              <a:rPr lang="en-US" smtClean="0"/>
              <a:t>8/27/20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BA949-CD2C-4590-B090-BB94B8C913C7}" type="slidenum">
              <a:rPr lang="en-US" smtClean="0"/>
              <a:t>‹#›</a:t>
            </a:fld>
            <a:endParaRPr lang="en-US"/>
          </a:p>
        </p:txBody>
      </p:sp>
    </p:spTree>
    <p:extLst>
      <p:ext uri="{BB962C8B-B14F-4D97-AF65-F5344CB8AC3E}">
        <p14:creationId xmlns:p14="http://schemas.microsoft.com/office/powerpoint/2010/main" val="23488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and Content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p:spPr>
        <p:txBody>
          <a:bodyPr/>
          <a:lstStyle>
            <a:lvl1pPr marL="342900" indent="-342900">
              <a:buClr>
                <a:schemeClr val="tx2">
                  <a:lumMod val="75000"/>
                </a:schemeClr>
              </a:buClr>
              <a:buFont typeface="Arial" panose="020B0604020202020204" pitchFamily="34" charset="0"/>
              <a:buChar char="•"/>
              <a:defRPr>
                <a:solidFill>
                  <a:schemeClr val="accent1">
                    <a:lumMod val="75000"/>
                  </a:schemeClr>
                </a:solidFill>
                <a:latin typeface="+mn-lt"/>
              </a:defRPr>
            </a:lvl1pPr>
            <a:lvl2pPr>
              <a:defRPr>
                <a:solidFill>
                  <a:schemeClr val="accent1">
                    <a:lumMod val="75000"/>
                  </a:schemeClr>
                </a:solidFill>
                <a:latin typeface="+mn-lt"/>
              </a:defRPr>
            </a:lvl2pPr>
            <a:lvl3pPr>
              <a:defRPr>
                <a:solidFill>
                  <a:schemeClr val="accent1">
                    <a:lumMod val="75000"/>
                  </a:schemeClr>
                </a:solidFill>
                <a:latin typeface="+mn-lt"/>
              </a:defRPr>
            </a:lvl3pPr>
            <a:lvl4pPr>
              <a:defRPr>
                <a:solidFill>
                  <a:schemeClr val="accent1">
                    <a:lumMod val="75000"/>
                  </a:schemeClr>
                </a:solidFill>
                <a:latin typeface="+mn-lt"/>
              </a:defRPr>
            </a:lvl4pPr>
            <a:lvl5pPr>
              <a:defRPr>
                <a:solidFill>
                  <a:schemeClr val="accent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8/27/20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000" i="1"/>
            </a:lvl1pPr>
          </a:lstStyle>
          <a:p>
            <a:r>
              <a:rPr lang="en-US"/>
              <a:t>Click to edit Master title style</a:t>
            </a:r>
            <a:endParaRPr lang="en-US" dirty="0"/>
          </a:p>
        </p:txBody>
      </p:sp>
    </p:spTree>
    <p:extLst>
      <p:ext uri="{BB962C8B-B14F-4D97-AF65-F5344CB8AC3E}">
        <p14:creationId xmlns:p14="http://schemas.microsoft.com/office/powerpoint/2010/main" val="49099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rgbClr val="B3AA7E">
            <a:alpha val="18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 y="1"/>
            <a:ext cx="9143999" cy="6894285"/>
          </a:xfrm>
          <a:prstGeom prst="rect">
            <a:avLst/>
          </a:prstGeom>
        </p:spPr>
      </p:pic>
      <p:sp>
        <p:nvSpPr>
          <p:cNvPr id="2" name="Title 1"/>
          <p:cNvSpPr>
            <a:spLocks noGrp="1"/>
          </p:cNvSpPr>
          <p:nvPr>
            <p:ph type="title"/>
          </p:nvPr>
        </p:nvSpPr>
        <p:spPr>
          <a:xfrm>
            <a:off x="341524" y="122468"/>
            <a:ext cx="8595648" cy="5178843"/>
          </a:xfrm>
        </p:spPr>
        <p:txBody>
          <a:bodyPr>
            <a:noAutofit/>
          </a:bodyPr>
          <a:lstStyle>
            <a:lvl1pPr algn="ctr">
              <a:defRPr lang="en-US" sz="4500" kern="1200" dirty="0">
                <a:solidFill>
                  <a:srgbClr val="290088"/>
                </a:solidFill>
                <a:latin typeface="+mn-lt"/>
                <a:ea typeface="+mj-ea"/>
                <a:cs typeface="+mj-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4265840" y="5203334"/>
            <a:ext cx="4791075" cy="1538550"/>
          </a:xfrm>
        </p:spPr>
        <p:txBody>
          <a:bodyPr>
            <a:normAutofit/>
          </a:bodyPr>
          <a:lstStyle>
            <a:lvl1pPr marL="0" indent="0" algn="l">
              <a:buNone/>
              <a:defRPr sz="1800">
                <a:solidFill>
                  <a:srgbClr val="290088"/>
                </a:solidFill>
                <a:latin typeface="+mj-lt"/>
              </a:defRPr>
            </a:lvl1pPr>
            <a:lvl2pPr marL="342900" indent="0" algn="ctr">
              <a:buNone/>
              <a:defRPr sz="1350">
                <a:latin typeface="HelveticaNeueLT Std Cn" panose="020B0506030502030204" pitchFamily="34" charset="0"/>
              </a:defRPr>
            </a:lvl2pPr>
            <a:lvl3pPr marL="685800" indent="0" algn="ctr">
              <a:buNone/>
              <a:defRPr sz="1350">
                <a:latin typeface="HelveticaNeueLT Std Cn" panose="020B0506030502030204" pitchFamily="34" charset="0"/>
              </a:defRPr>
            </a:lvl3pPr>
            <a:lvl4pPr marL="1028700" indent="0" algn="ctr">
              <a:buNone/>
              <a:defRPr sz="1350">
                <a:latin typeface="HelveticaNeueLT Std Cn" panose="020B0506030502030204" pitchFamily="34" charset="0"/>
              </a:defRPr>
            </a:lvl4pPr>
            <a:lvl5pPr marL="1371600" indent="0" algn="ctr">
              <a:buNone/>
              <a:defRPr sz="1350">
                <a:latin typeface="HelveticaNeueLT Std Cn" panose="020B0506030502030204" pitchFamily="34" charset="0"/>
              </a:defRPr>
            </a:lvl5pPr>
          </a:lstStyle>
          <a:p>
            <a:pPr lvl="0"/>
            <a:r>
              <a:rPr lang="en-US"/>
              <a:t>Click to 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205133"/>
            <a:ext cx="4032078" cy="892665"/>
          </a:xfrm>
          <a:prstGeom prst="rect">
            <a:avLst/>
          </a:prstGeom>
        </p:spPr>
      </p:pic>
    </p:spTree>
    <p:extLst>
      <p:ext uri="{BB962C8B-B14F-4D97-AF65-F5344CB8AC3E}">
        <p14:creationId xmlns:p14="http://schemas.microsoft.com/office/powerpoint/2010/main" val="68768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526" y="-36286"/>
            <a:ext cx="9143999" cy="6894285"/>
          </a:xfrm>
          <a:prstGeom prst="rect">
            <a:avLst/>
          </a:prstGeom>
        </p:spPr>
      </p:pic>
      <p:sp>
        <p:nvSpPr>
          <p:cNvPr id="2" name="Title 1"/>
          <p:cNvSpPr>
            <a:spLocks noGrp="1"/>
          </p:cNvSpPr>
          <p:nvPr>
            <p:ph type="title"/>
          </p:nvPr>
        </p:nvSpPr>
        <p:spPr>
          <a:xfrm>
            <a:off x="341524" y="122464"/>
            <a:ext cx="4522620" cy="5178843"/>
          </a:xfrm>
        </p:spPr>
        <p:txBody>
          <a:bodyPr>
            <a:noAutofit/>
          </a:bodyPr>
          <a:lstStyle>
            <a:lvl1pPr algn="l">
              <a:defRPr lang="en-US" sz="4800" kern="1200" dirty="0">
                <a:solidFill>
                  <a:srgbClr val="290088"/>
                </a:solidFill>
                <a:latin typeface="+mn-lt"/>
                <a:ea typeface="+mj-ea"/>
                <a:cs typeface="+mj-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4352925" y="5210119"/>
            <a:ext cx="4791075" cy="1647879"/>
          </a:xfrm>
        </p:spPr>
        <p:txBody>
          <a:bodyPr>
            <a:normAutofit/>
          </a:bodyPr>
          <a:lstStyle>
            <a:lvl1pPr marL="0" indent="0" algn="l">
              <a:buNone/>
              <a:defRPr sz="2000">
                <a:solidFill>
                  <a:srgbClr val="290088"/>
                </a:solidFill>
                <a:latin typeface="+mj-lt"/>
              </a:defRPr>
            </a:lvl1pPr>
            <a:lvl2pPr marL="457200" indent="0" algn="ctr">
              <a:buNone/>
              <a:defRPr sz="1800">
                <a:latin typeface="HelveticaNeueLT Std Cn" panose="020B0506030502030204" pitchFamily="34" charset="0"/>
              </a:defRPr>
            </a:lvl2pPr>
            <a:lvl3pPr marL="914400" indent="0" algn="ctr">
              <a:buNone/>
              <a:defRPr sz="1800">
                <a:latin typeface="HelveticaNeueLT Std Cn" panose="020B0506030502030204" pitchFamily="34" charset="0"/>
              </a:defRPr>
            </a:lvl3pPr>
            <a:lvl4pPr marL="1371600" indent="0" algn="ctr">
              <a:buNone/>
              <a:defRPr sz="1800">
                <a:latin typeface="HelveticaNeueLT Std Cn" panose="020B0506030502030204" pitchFamily="34" charset="0"/>
              </a:defRPr>
            </a:lvl4pPr>
            <a:lvl5pPr marL="1828800" indent="0" algn="ctr">
              <a:buNone/>
              <a:defRPr sz="1800">
                <a:latin typeface="HelveticaNeueLT Std Cn" panose="020B0506030502030204" pitchFamily="34" charset="0"/>
              </a:defRPr>
            </a:lvl5pPr>
          </a:lstStyle>
          <a:p>
            <a:pPr lvl="0"/>
            <a:r>
              <a:rPr lang="en-US"/>
              <a:t>Click to edit Master text styles</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26" y="5319449"/>
            <a:ext cx="4203201" cy="775718"/>
          </a:xfrm>
          <a:prstGeom prst="rect">
            <a:avLst/>
          </a:prstGeom>
        </p:spPr>
      </p:pic>
    </p:spTree>
    <p:extLst>
      <p:ext uri="{BB962C8B-B14F-4D97-AF65-F5344CB8AC3E}">
        <p14:creationId xmlns:p14="http://schemas.microsoft.com/office/powerpoint/2010/main" val="53184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959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0"/>
            <a:ext cx="7886700" cy="6857999"/>
          </a:xfrm>
        </p:spPr>
        <p:txBody>
          <a:bodyPr anchor="ctr" anchorCtr="0">
            <a:normAutofit/>
          </a:bodyPr>
          <a:lstStyle>
            <a:lvl1pPr algn="ctr">
              <a:defRPr sz="96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5540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025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753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4447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96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F6F4E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1383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1" y="-36285"/>
            <a:ext cx="9143999" cy="6894285"/>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HelveticaNeueLT Std Lt Cn" panose="020B0406020202030204" pitchFamily="34" charset="0"/>
              </a:defRPr>
            </a:lvl1pPr>
          </a:lstStyle>
          <a:p>
            <a:fld id="{CD03EA6F-09DB-443B-B17A-76613FDF79B8}" type="datetimeFigureOut">
              <a:rPr lang="en-US" smtClean="0"/>
              <a:pPr/>
              <a:t>8/27/20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HelveticaNeueLT Std Lt Cn" panose="020B0406020202030204" pitchFamily="34" charset="0"/>
              </a:defRPr>
            </a:lvl1pPr>
          </a:lstStyle>
          <a:p>
            <a:endParaRPr lang="en-US"/>
          </a:p>
        </p:txBody>
      </p:sp>
      <p:sp>
        <p:nvSpPr>
          <p:cNvPr id="6" name="Slide Number Placeholder 5"/>
          <p:cNvSpPr>
            <a:spLocks noGrp="1"/>
          </p:cNvSpPr>
          <p:nvPr>
            <p:ph type="sldNum" sz="quarter" idx="4"/>
          </p:nvPr>
        </p:nvSpPr>
        <p:spPr>
          <a:xfrm>
            <a:off x="6457950" y="6356351"/>
            <a:ext cx="1681732" cy="365125"/>
          </a:xfrm>
          <a:prstGeom prst="rect">
            <a:avLst/>
          </a:prstGeom>
        </p:spPr>
        <p:txBody>
          <a:bodyPr vert="horz" lIns="91440" tIns="45720" rIns="91440" bIns="45720" rtlCol="0" anchor="ctr"/>
          <a:lstStyle>
            <a:lvl1pPr algn="r">
              <a:defRPr sz="1200">
                <a:solidFill>
                  <a:schemeClr val="tx1">
                    <a:tint val="75000"/>
                  </a:schemeClr>
                </a:solidFill>
                <a:latin typeface="HelveticaNeueLT Std Lt Cn" panose="020B0406020202030204" pitchFamily="34" charset="0"/>
              </a:defRPr>
            </a:lvl1pPr>
          </a:lstStyle>
          <a:p>
            <a:fld id="{E53BA949-CD2C-4590-B090-BB94B8C913C7}" type="slidenum">
              <a:rPr lang="en-US" smtClean="0"/>
              <a:pPr/>
              <a:t>‹#›</a:t>
            </a:fld>
            <a:endParaRPr lang="en-US"/>
          </a:p>
        </p:txBody>
      </p:sp>
      <p:pic>
        <p:nvPicPr>
          <p:cNvPr id="7" name="Picture 6"/>
          <p:cNvPicPr>
            <a:picLocks noChangeAspect="1"/>
          </p:cNvPicPr>
          <p:nvPr userDrawn="1"/>
        </p:nvPicPr>
        <p:blipFill rotWithShape="1">
          <a:blip r:embed="rId19"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3250088108"/>
      </p:ext>
    </p:extLst>
  </p:cSld>
  <p:clrMap bg1="lt1" tx1="dk1" bg2="lt2" tx2="dk2" accent1="accent1" accent2="accent2" accent3="accent3" accent4="accent4" accent5="accent5" accent6="accent6" hlink="hlink" folHlink="folHlink"/>
  <p:sldLayoutIdLst>
    <p:sldLayoutId id="2147483663" r:id="rId1"/>
    <p:sldLayoutId id="2147483704" r:id="rId2"/>
    <p:sldLayoutId id="2147483664" r:id="rId3"/>
    <p:sldLayoutId id="2147483665" r:id="rId4"/>
    <p:sldLayoutId id="2147483666" r:id="rId5"/>
    <p:sldLayoutId id="2147483667" r:id="rId6"/>
    <p:sldLayoutId id="2147483668" r:id="rId7"/>
    <p:sldLayoutId id="2147483670" r:id="rId8"/>
    <p:sldLayoutId id="2147483683" r:id="rId9"/>
    <p:sldLayoutId id="2147483712" r:id="rId10"/>
    <p:sldLayoutId id="2147483672" r:id="rId11"/>
    <p:sldLayoutId id="2147483684" r:id="rId12"/>
    <p:sldLayoutId id="2147483681" r:id="rId13"/>
    <p:sldLayoutId id="2147483705" r:id="rId14"/>
    <p:sldLayoutId id="2147483706" r:id="rId15"/>
    <p:sldLayoutId id="214748371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kern="1200">
          <a:solidFill>
            <a:srgbClr val="2900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008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0088"/>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0088"/>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0088"/>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L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4737E-9F92-4F78-88B4-311046233A72}"/>
              </a:ext>
            </a:extLst>
          </p:cNvPr>
          <p:cNvSpPr>
            <a:spLocks noGrp="1"/>
          </p:cNvSpPr>
          <p:nvPr>
            <p:ph type="title"/>
          </p:nvPr>
        </p:nvSpPr>
        <p:spPr/>
        <p:txBody>
          <a:bodyPr/>
          <a:lstStyle/>
          <a:p>
            <a:r>
              <a:rPr lang="en-CA" dirty="0"/>
              <a:t>Week 2: Improving your search strategies </a:t>
            </a:r>
          </a:p>
        </p:txBody>
      </p:sp>
      <p:sp>
        <p:nvSpPr>
          <p:cNvPr id="3" name="Text Placeholder 2">
            <a:extLst>
              <a:ext uri="{FF2B5EF4-FFF2-40B4-BE49-F238E27FC236}">
                <a16:creationId xmlns:a16="http://schemas.microsoft.com/office/drawing/2014/main" id="{C2942145-9523-4ABF-B225-3A8DD455D616}"/>
              </a:ext>
            </a:extLst>
          </p:cNvPr>
          <p:cNvSpPr>
            <a:spLocks noGrp="1"/>
          </p:cNvSpPr>
          <p:nvPr>
            <p:ph type="body" sz="quarter" idx="10"/>
          </p:nvPr>
        </p:nvSpPr>
        <p:spPr/>
        <p:txBody>
          <a:bodyPr/>
          <a:lstStyle/>
          <a:p>
            <a:r>
              <a:rPr lang="en-CA" dirty="0"/>
              <a:t>C-DELTA Training of Trainers online course</a:t>
            </a:r>
          </a:p>
          <a:p>
            <a:endParaRPr lang="en-CA" dirty="0"/>
          </a:p>
          <a:p>
            <a:endParaRPr lang="en-CA" dirty="0"/>
          </a:p>
        </p:txBody>
      </p:sp>
    </p:spTree>
    <p:extLst>
      <p:ext uri="{BB962C8B-B14F-4D97-AF65-F5344CB8AC3E}">
        <p14:creationId xmlns:p14="http://schemas.microsoft.com/office/powerpoint/2010/main" val="12167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9F2F84-DA9C-7D49-A589-4ADF1CBEDF46}"/>
              </a:ext>
            </a:extLst>
          </p:cNvPr>
          <p:cNvPicPr>
            <a:picLocks noChangeAspect="1"/>
          </p:cNvPicPr>
          <p:nvPr/>
        </p:nvPicPr>
        <p:blipFill>
          <a:blip r:embed="rId3"/>
          <a:stretch>
            <a:fillRect/>
          </a:stretch>
        </p:blipFill>
        <p:spPr>
          <a:xfrm>
            <a:off x="755576" y="861610"/>
            <a:ext cx="7454900" cy="5029200"/>
          </a:xfrm>
          <a:prstGeom prst="rect">
            <a:avLst/>
          </a:prstGeom>
        </p:spPr>
      </p:pic>
    </p:spTree>
    <p:extLst>
      <p:ext uri="{BB962C8B-B14F-4D97-AF65-F5344CB8AC3E}">
        <p14:creationId xmlns:p14="http://schemas.microsoft.com/office/powerpoint/2010/main" val="231566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7239E3-02ED-9F4C-A4EA-6EA1A56A543C}"/>
              </a:ext>
            </a:extLst>
          </p:cNvPr>
          <p:cNvPicPr>
            <a:picLocks noChangeAspect="1"/>
          </p:cNvPicPr>
          <p:nvPr/>
        </p:nvPicPr>
        <p:blipFill>
          <a:blip r:embed="rId3"/>
          <a:stretch>
            <a:fillRect/>
          </a:stretch>
        </p:blipFill>
        <p:spPr>
          <a:xfrm>
            <a:off x="1907705" y="857250"/>
            <a:ext cx="5766955" cy="5143500"/>
          </a:xfrm>
          <a:prstGeom prst="rect">
            <a:avLst/>
          </a:prstGeom>
        </p:spPr>
      </p:pic>
    </p:spTree>
    <p:extLst>
      <p:ext uri="{BB962C8B-B14F-4D97-AF65-F5344CB8AC3E}">
        <p14:creationId xmlns:p14="http://schemas.microsoft.com/office/powerpoint/2010/main" val="377037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4AD1A-4F30-4607-8C3E-6A3112510108}"/>
              </a:ext>
            </a:extLst>
          </p:cNvPr>
          <p:cNvSpPr>
            <a:spLocks noGrp="1"/>
          </p:cNvSpPr>
          <p:nvPr>
            <p:ph type="title"/>
          </p:nvPr>
        </p:nvSpPr>
        <p:spPr/>
        <p:txBody>
          <a:bodyPr/>
          <a:lstStyle/>
          <a:p>
            <a:r>
              <a:rPr lang="en-US" dirty="0"/>
              <a:t>Thank You </a:t>
            </a:r>
            <a:endParaRPr lang="en-CA" dirty="0"/>
          </a:p>
        </p:txBody>
      </p:sp>
      <p:sp>
        <p:nvSpPr>
          <p:cNvPr id="4" name="TextBox 3">
            <a:extLst>
              <a:ext uri="{FF2B5EF4-FFF2-40B4-BE49-F238E27FC236}">
                <a16:creationId xmlns:a16="http://schemas.microsoft.com/office/drawing/2014/main" id="{79D2E097-7B3F-4101-ACBA-6F5C15E8C58A}"/>
              </a:ext>
            </a:extLst>
          </p:cNvPr>
          <p:cNvSpPr txBox="1"/>
          <p:nvPr/>
        </p:nvSpPr>
        <p:spPr>
          <a:xfrm>
            <a:off x="0" y="5666263"/>
            <a:ext cx="9144000" cy="1200329"/>
          </a:xfrm>
          <a:prstGeom prst="rect">
            <a:avLst/>
          </a:prstGeom>
          <a:noFill/>
        </p:spPr>
        <p:txBody>
          <a:bodyPr wrap="square" rtlCol="0">
            <a:spAutoFit/>
          </a:bodyPr>
          <a:lstStyle/>
          <a:p>
            <a:pPr algn="ctr"/>
            <a:r>
              <a:rPr lang="en-CA" dirty="0">
                <a:solidFill>
                  <a:schemeClr val="bg1"/>
                </a:solidFill>
              </a:rPr>
              <a:t>© Commonwealth of Learning, 2020. Available in Creative Commons Attribution-</a:t>
            </a:r>
            <a:r>
              <a:rPr lang="en-CA" dirty="0" err="1">
                <a:solidFill>
                  <a:schemeClr val="bg1"/>
                </a:solidFill>
              </a:rPr>
              <a:t>ShareAlike</a:t>
            </a:r>
            <a:r>
              <a:rPr lang="en-CA" dirty="0">
                <a:solidFill>
                  <a:schemeClr val="bg1"/>
                </a:solidFill>
              </a:rPr>
              <a:t> 4.0 International license to copy, remix and redistribute with attribution to the original source (copyright holder), and the derivative is also shared with similar license.</a:t>
            </a:r>
          </a:p>
          <a:p>
            <a:endParaRPr lang="en-CA" dirty="0"/>
          </a:p>
        </p:txBody>
      </p:sp>
      <p:pic>
        <p:nvPicPr>
          <p:cNvPr id="6" name="Picture 5">
            <a:extLst>
              <a:ext uri="{FF2B5EF4-FFF2-40B4-BE49-F238E27FC236}">
                <a16:creationId xmlns:a16="http://schemas.microsoft.com/office/drawing/2014/main" id="{498DFB93-1B82-4EB1-A0F4-CDBB9292C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8770" y="5200022"/>
            <a:ext cx="1095469" cy="429442"/>
          </a:xfrm>
          <a:prstGeom prst="rect">
            <a:avLst/>
          </a:prstGeom>
        </p:spPr>
      </p:pic>
    </p:spTree>
    <p:extLst>
      <p:ext uri="{BB962C8B-B14F-4D97-AF65-F5344CB8AC3E}">
        <p14:creationId xmlns:p14="http://schemas.microsoft.com/office/powerpoint/2010/main" val="340642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290088"/>
                </a:solidFill>
              </a:rPr>
              <a:t>Learning Outcomes </a:t>
            </a:r>
          </a:p>
        </p:txBody>
      </p:sp>
      <p:sp>
        <p:nvSpPr>
          <p:cNvPr id="3" name="Text Placeholder 2"/>
          <p:cNvSpPr>
            <a:spLocks noGrp="1"/>
          </p:cNvSpPr>
          <p:nvPr>
            <p:ph type="body" idx="1"/>
          </p:nvPr>
        </p:nvSpPr>
        <p:spPr/>
        <p:txBody>
          <a:bodyPr>
            <a:normAutofit/>
          </a:bodyPr>
          <a:lstStyle/>
          <a:p>
            <a:r>
              <a:rPr lang="en-ZA" dirty="0"/>
              <a:t>improve your personal online search strategies </a:t>
            </a:r>
          </a:p>
          <a:p>
            <a:r>
              <a:rPr lang="en-NZ" dirty="0">
                <a:sym typeface="Arial"/>
              </a:rPr>
              <a:t>identity, analyse and  assess online resources</a:t>
            </a:r>
          </a:p>
          <a:p>
            <a:pPr marL="0" indent="0">
              <a:buNone/>
            </a:pPr>
            <a:br>
              <a:rPr lang="en-NZ" dirty="0">
                <a:solidFill>
                  <a:srgbClr val="000000"/>
                </a:solidFill>
                <a:latin typeface="Arial"/>
                <a:ea typeface="Arial"/>
                <a:cs typeface="Arial"/>
                <a:sym typeface="Arial"/>
              </a:rPr>
            </a:br>
            <a:endParaRPr lang="en-NZ" dirty="0">
              <a:solidFill>
                <a:srgbClr val="000000"/>
              </a:solidFill>
              <a:latin typeface="Arial"/>
              <a:ea typeface="Arial"/>
              <a:cs typeface="Arial"/>
              <a:sym typeface="Arial"/>
            </a:endParaRPr>
          </a:p>
          <a:p>
            <a:endParaRPr lang="en-ZA" dirty="0"/>
          </a:p>
          <a:p>
            <a:endParaRPr lang="en-ZA" dirty="0"/>
          </a:p>
        </p:txBody>
      </p:sp>
    </p:spTree>
    <p:extLst>
      <p:ext uri="{BB962C8B-B14F-4D97-AF65-F5344CB8AC3E}">
        <p14:creationId xmlns:p14="http://schemas.microsoft.com/office/powerpoint/2010/main" val="387503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290088"/>
                </a:solidFill>
              </a:rPr>
              <a:t>Access &amp; online resources </a:t>
            </a:r>
          </a:p>
        </p:txBody>
      </p:sp>
      <p:sp>
        <p:nvSpPr>
          <p:cNvPr id="3" name="Text Placeholder 2"/>
          <p:cNvSpPr>
            <a:spLocks noGrp="1"/>
          </p:cNvSpPr>
          <p:nvPr>
            <p:ph type="body" idx="1"/>
          </p:nvPr>
        </p:nvSpPr>
        <p:spPr/>
        <p:txBody>
          <a:bodyPr/>
          <a:lstStyle/>
          <a:p>
            <a:pPr marL="95250" indent="0">
              <a:buNone/>
            </a:pPr>
            <a:endParaRPr lang="en-ZA" sz="1800" dirty="0"/>
          </a:p>
          <a:p>
            <a:pPr>
              <a:buNone/>
            </a:pPr>
            <a:r>
              <a:rPr lang="en-ZA" sz="1800" dirty="0"/>
              <a:t>“Finding the </a:t>
            </a:r>
            <a:r>
              <a:rPr lang="en-ZA" sz="1800" i="1" dirty="0"/>
              <a:t>wrong information is just as easy as find the right information. </a:t>
            </a:r>
          </a:p>
          <a:p>
            <a:pPr>
              <a:buNone/>
            </a:pPr>
            <a:endParaRPr lang="en-ZA" sz="1800" i="1" dirty="0"/>
          </a:p>
          <a:p>
            <a:pPr>
              <a:buNone/>
            </a:pPr>
            <a:r>
              <a:rPr lang="en-ZA" sz="1800" i="1" dirty="0"/>
              <a:t>The same principle applies to available resources: finding applicable resources might be easy, but finding the right resource for you and for in your context, isn’t necessarily easy and can be quite challenging. “</a:t>
            </a:r>
            <a:endParaRPr lang="en-ZA" sz="1800" dirty="0"/>
          </a:p>
        </p:txBody>
      </p:sp>
    </p:spTree>
    <p:extLst>
      <p:ext uri="{BB962C8B-B14F-4D97-AF65-F5344CB8AC3E}">
        <p14:creationId xmlns:p14="http://schemas.microsoft.com/office/powerpoint/2010/main" val="269526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290088"/>
                </a:solidFill>
              </a:rPr>
              <a:t>How to access online resources. </a:t>
            </a:r>
          </a:p>
        </p:txBody>
      </p:sp>
      <p:pic>
        <p:nvPicPr>
          <p:cNvPr id="7" name="Picture 6">
            <a:extLst>
              <a:ext uri="{FF2B5EF4-FFF2-40B4-BE49-F238E27FC236}">
                <a16:creationId xmlns:a16="http://schemas.microsoft.com/office/drawing/2014/main" id="{A5B8A2FD-FE6A-4E42-B6D1-2A0359BEFE37}"/>
              </a:ext>
            </a:extLst>
          </p:cNvPr>
          <p:cNvPicPr>
            <a:picLocks noChangeAspect="1"/>
          </p:cNvPicPr>
          <p:nvPr/>
        </p:nvPicPr>
        <p:blipFill>
          <a:blip r:embed="rId3"/>
          <a:stretch>
            <a:fillRect/>
          </a:stretch>
        </p:blipFill>
        <p:spPr>
          <a:xfrm>
            <a:off x="0" y="3501008"/>
            <a:ext cx="9144000" cy="1843852"/>
          </a:xfrm>
          <a:prstGeom prst="rect">
            <a:avLst/>
          </a:prstGeom>
        </p:spPr>
      </p:pic>
      <p:pic>
        <p:nvPicPr>
          <p:cNvPr id="9" name="Picture 8">
            <a:extLst>
              <a:ext uri="{FF2B5EF4-FFF2-40B4-BE49-F238E27FC236}">
                <a16:creationId xmlns:a16="http://schemas.microsoft.com/office/drawing/2014/main" id="{77F1D9E1-22C1-E843-BE10-FA2F7FFD551A}"/>
              </a:ext>
            </a:extLst>
          </p:cNvPr>
          <p:cNvPicPr>
            <a:picLocks noChangeAspect="1"/>
          </p:cNvPicPr>
          <p:nvPr/>
        </p:nvPicPr>
        <p:blipFill>
          <a:blip r:embed="rId4"/>
          <a:stretch>
            <a:fillRect/>
          </a:stretch>
        </p:blipFill>
        <p:spPr>
          <a:xfrm>
            <a:off x="0" y="1829233"/>
            <a:ext cx="9144000" cy="1392166"/>
          </a:xfrm>
          <a:prstGeom prst="rect">
            <a:avLst/>
          </a:prstGeom>
        </p:spPr>
      </p:pic>
    </p:spTree>
    <p:extLst>
      <p:ext uri="{BB962C8B-B14F-4D97-AF65-F5344CB8AC3E}">
        <p14:creationId xmlns:p14="http://schemas.microsoft.com/office/powerpoint/2010/main" val="7992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0A944A-5507-FC47-8A76-94F432002BD7}"/>
              </a:ext>
            </a:extLst>
          </p:cNvPr>
          <p:cNvPicPr>
            <a:picLocks noChangeAspect="1"/>
          </p:cNvPicPr>
          <p:nvPr/>
        </p:nvPicPr>
        <p:blipFill>
          <a:blip r:embed="rId3"/>
          <a:stretch>
            <a:fillRect/>
          </a:stretch>
        </p:blipFill>
        <p:spPr>
          <a:xfrm>
            <a:off x="26859" y="857250"/>
            <a:ext cx="6205665" cy="5143500"/>
          </a:xfrm>
          <a:prstGeom prst="rect">
            <a:avLst/>
          </a:prstGeom>
        </p:spPr>
      </p:pic>
    </p:spTree>
    <p:extLst>
      <p:ext uri="{BB962C8B-B14F-4D97-AF65-F5344CB8AC3E}">
        <p14:creationId xmlns:p14="http://schemas.microsoft.com/office/powerpoint/2010/main" val="21612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6316DA8-62F4-F747-BAB4-1E7B8C122D8B}"/>
              </a:ext>
            </a:extLst>
          </p:cNvPr>
          <p:cNvPicPr>
            <a:picLocks noChangeAspect="1"/>
          </p:cNvPicPr>
          <p:nvPr/>
        </p:nvPicPr>
        <p:blipFill>
          <a:blip r:embed="rId3"/>
          <a:stretch>
            <a:fillRect/>
          </a:stretch>
        </p:blipFill>
        <p:spPr>
          <a:xfrm>
            <a:off x="-2178" y="833228"/>
            <a:ext cx="6095699" cy="5143500"/>
          </a:xfrm>
          <a:prstGeom prst="rect">
            <a:avLst/>
          </a:prstGeom>
        </p:spPr>
      </p:pic>
      <p:pic>
        <p:nvPicPr>
          <p:cNvPr id="6" name="Picture 5">
            <a:extLst>
              <a:ext uri="{FF2B5EF4-FFF2-40B4-BE49-F238E27FC236}">
                <a16:creationId xmlns:a16="http://schemas.microsoft.com/office/drawing/2014/main" id="{C245311B-D56A-A84C-B370-EE3FF0C95C23}"/>
              </a:ext>
            </a:extLst>
          </p:cNvPr>
          <p:cNvPicPr>
            <a:picLocks noChangeAspect="1"/>
          </p:cNvPicPr>
          <p:nvPr/>
        </p:nvPicPr>
        <p:blipFill>
          <a:blip r:embed="rId4"/>
          <a:stretch>
            <a:fillRect/>
          </a:stretch>
        </p:blipFill>
        <p:spPr>
          <a:xfrm>
            <a:off x="4932041" y="890137"/>
            <a:ext cx="6220673" cy="5143500"/>
          </a:xfrm>
          <a:prstGeom prst="rect">
            <a:avLst/>
          </a:prstGeom>
        </p:spPr>
      </p:pic>
    </p:spTree>
    <p:extLst>
      <p:ext uri="{BB962C8B-B14F-4D97-AF65-F5344CB8AC3E}">
        <p14:creationId xmlns:p14="http://schemas.microsoft.com/office/powerpoint/2010/main" val="2417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14E6F-8B34-5D43-8D40-F3553CB4FA81}"/>
              </a:ext>
            </a:extLst>
          </p:cNvPr>
          <p:cNvPicPr>
            <a:picLocks noChangeAspect="1"/>
          </p:cNvPicPr>
          <p:nvPr/>
        </p:nvPicPr>
        <p:blipFill>
          <a:blip r:embed="rId3"/>
          <a:stretch>
            <a:fillRect/>
          </a:stretch>
        </p:blipFill>
        <p:spPr>
          <a:xfrm>
            <a:off x="251520" y="857251"/>
            <a:ext cx="9144000" cy="3403107"/>
          </a:xfrm>
          <a:prstGeom prst="rect">
            <a:avLst/>
          </a:prstGeom>
        </p:spPr>
      </p:pic>
      <p:pic>
        <p:nvPicPr>
          <p:cNvPr id="4" name="Picture 3">
            <a:extLst>
              <a:ext uri="{FF2B5EF4-FFF2-40B4-BE49-F238E27FC236}">
                <a16:creationId xmlns:a16="http://schemas.microsoft.com/office/drawing/2014/main" id="{C06B3704-0350-5D4A-AB06-4418625C34D3}"/>
              </a:ext>
            </a:extLst>
          </p:cNvPr>
          <p:cNvPicPr>
            <a:picLocks noChangeAspect="1"/>
          </p:cNvPicPr>
          <p:nvPr/>
        </p:nvPicPr>
        <p:blipFill>
          <a:blip r:embed="rId3"/>
          <a:stretch>
            <a:fillRect/>
          </a:stretch>
        </p:blipFill>
        <p:spPr>
          <a:xfrm>
            <a:off x="-5149080" y="3861049"/>
            <a:ext cx="9144000" cy="3403107"/>
          </a:xfrm>
          <a:prstGeom prst="rect">
            <a:avLst/>
          </a:prstGeom>
        </p:spPr>
      </p:pic>
      <p:pic>
        <p:nvPicPr>
          <p:cNvPr id="5" name="Picture 4">
            <a:extLst>
              <a:ext uri="{FF2B5EF4-FFF2-40B4-BE49-F238E27FC236}">
                <a16:creationId xmlns:a16="http://schemas.microsoft.com/office/drawing/2014/main" id="{AFA10A4D-91B7-9F47-B78E-915219DCD65F}"/>
              </a:ext>
            </a:extLst>
          </p:cNvPr>
          <p:cNvPicPr>
            <a:picLocks noChangeAspect="1"/>
          </p:cNvPicPr>
          <p:nvPr/>
        </p:nvPicPr>
        <p:blipFill>
          <a:blip r:embed="rId4"/>
          <a:stretch>
            <a:fillRect/>
          </a:stretch>
        </p:blipFill>
        <p:spPr>
          <a:xfrm>
            <a:off x="3578773" y="857250"/>
            <a:ext cx="5480516" cy="5143500"/>
          </a:xfrm>
          <a:prstGeom prst="rect">
            <a:avLst/>
          </a:prstGeom>
        </p:spPr>
      </p:pic>
    </p:spTree>
    <p:extLst>
      <p:ext uri="{BB962C8B-B14F-4D97-AF65-F5344CB8AC3E}">
        <p14:creationId xmlns:p14="http://schemas.microsoft.com/office/powerpoint/2010/main" val="235833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290088"/>
                </a:solidFill>
              </a:rPr>
              <a:t>What can you tell from a URL</a:t>
            </a:r>
          </a:p>
        </p:txBody>
      </p:sp>
      <p:sp>
        <p:nvSpPr>
          <p:cNvPr id="3" name="Text Placeholder 2"/>
          <p:cNvSpPr>
            <a:spLocks noGrp="1"/>
          </p:cNvSpPr>
          <p:nvPr>
            <p:ph type="body" idx="1"/>
          </p:nvPr>
        </p:nvSpPr>
        <p:spPr/>
        <p:txBody>
          <a:bodyPr/>
          <a:lstStyle/>
          <a:p>
            <a:r>
              <a:rPr lang="en-ZA" sz="1800" dirty="0">
                <a:solidFill>
                  <a:srgbClr val="FF0000"/>
                </a:solidFill>
              </a:rPr>
              <a:t>http</a:t>
            </a:r>
            <a:r>
              <a:rPr lang="en-ZA" sz="1800" dirty="0"/>
              <a:t>://</a:t>
            </a:r>
            <a:r>
              <a:rPr lang="en-ZA" sz="1800" dirty="0">
                <a:solidFill>
                  <a:srgbClr val="00B050"/>
                </a:solidFill>
              </a:rPr>
              <a:t>en.wikipedia.org</a:t>
            </a:r>
            <a:r>
              <a:rPr lang="en-ZA" sz="1800" dirty="0"/>
              <a:t>/</a:t>
            </a:r>
            <a:r>
              <a:rPr lang="en-ZA" sz="1800" dirty="0">
                <a:solidFill>
                  <a:schemeClr val="accent2">
                    <a:lumMod val="75000"/>
                  </a:schemeClr>
                </a:solidFill>
              </a:rPr>
              <a:t>wiki</a:t>
            </a:r>
            <a:r>
              <a:rPr lang="en-ZA" sz="1800" dirty="0"/>
              <a:t>/</a:t>
            </a:r>
            <a:r>
              <a:rPr lang="en-ZA" sz="1800" dirty="0">
                <a:solidFill>
                  <a:srgbClr val="7030A0"/>
                </a:solidFill>
              </a:rPr>
              <a:t>Vervet_monkey</a:t>
            </a:r>
            <a:r>
              <a:rPr lang="en-ZA" sz="1800" dirty="0"/>
              <a:t>/index.html</a:t>
            </a:r>
          </a:p>
          <a:p>
            <a:r>
              <a:rPr lang="en-ZA" sz="1800" dirty="0">
                <a:solidFill>
                  <a:srgbClr val="FF0000"/>
                </a:solidFill>
              </a:rPr>
              <a:t>http</a:t>
            </a:r>
            <a:r>
              <a:rPr lang="en-ZA" sz="1800" dirty="0"/>
              <a:t> =&gt; hyper text transfer protocol (type of information being transferred) 	</a:t>
            </a:r>
          </a:p>
          <a:p>
            <a:r>
              <a:rPr lang="en-ZA" sz="1800" dirty="0">
                <a:solidFill>
                  <a:srgbClr val="00B050"/>
                </a:solidFill>
              </a:rPr>
              <a:t>en</a:t>
            </a:r>
            <a:r>
              <a:rPr lang="en-ZA" sz="1800" dirty="0"/>
              <a:t> =&gt; website name, host name 	</a:t>
            </a:r>
          </a:p>
          <a:p>
            <a:r>
              <a:rPr lang="en-ZA" sz="1800" dirty="0">
                <a:solidFill>
                  <a:srgbClr val="00B050"/>
                </a:solidFill>
              </a:rPr>
              <a:t>Wikipedia </a:t>
            </a:r>
            <a:r>
              <a:rPr lang="en-ZA" sz="1800" dirty="0"/>
              <a:t>=&gt; second-level domain name 	</a:t>
            </a:r>
          </a:p>
          <a:p>
            <a:r>
              <a:rPr lang="en-ZA" sz="1800" dirty="0">
                <a:solidFill>
                  <a:srgbClr val="00B050"/>
                </a:solidFill>
              </a:rPr>
              <a:t>org</a:t>
            </a:r>
            <a:r>
              <a:rPr lang="en-ZA" sz="1800" dirty="0"/>
              <a:t>	=&gt; top-level domain name 	</a:t>
            </a:r>
          </a:p>
          <a:p>
            <a:r>
              <a:rPr lang="en-ZA" sz="1800" dirty="0">
                <a:solidFill>
                  <a:schemeClr val="accent2">
                    <a:lumMod val="75000"/>
                  </a:schemeClr>
                </a:solidFill>
              </a:rPr>
              <a:t>Wiki</a:t>
            </a:r>
            <a:r>
              <a:rPr lang="en-ZA" sz="1800" dirty="0"/>
              <a:t> =&gt; root directory of the website 	</a:t>
            </a:r>
          </a:p>
          <a:p>
            <a:r>
              <a:rPr lang="en-ZA" sz="1800" dirty="0" err="1">
                <a:solidFill>
                  <a:srgbClr val="7030A0"/>
                </a:solidFill>
              </a:rPr>
              <a:t>Vervet_monkey</a:t>
            </a:r>
            <a:r>
              <a:rPr lang="en-ZA" sz="1800" dirty="0"/>
              <a:t>  =&gt; sub-directory name	</a:t>
            </a:r>
          </a:p>
          <a:p>
            <a:r>
              <a:rPr lang="en-ZA" sz="1800" dirty="0"/>
              <a:t>Index =&gt;  file name </a:t>
            </a:r>
          </a:p>
          <a:p>
            <a:r>
              <a:rPr lang="en-ZA" sz="1800" dirty="0"/>
              <a:t>html  =&gt;  hyper text </a:t>
            </a:r>
            <a:r>
              <a:rPr lang="en-ZA" sz="1800" dirty="0" err="1"/>
              <a:t>markup</a:t>
            </a:r>
            <a:r>
              <a:rPr lang="en-ZA" sz="1800" dirty="0"/>
              <a:t> language</a:t>
            </a:r>
          </a:p>
        </p:txBody>
      </p:sp>
    </p:spTree>
    <p:extLst>
      <p:ext uri="{BB962C8B-B14F-4D97-AF65-F5344CB8AC3E}">
        <p14:creationId xmlns:p14="http://schemas.microsoft.com/office/powerpoint/2010/main" val="239667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290088"/>
                </a:solidFill>
              </a:rPr>
              <a:t>Searching strategies</a:t>
            </a:r>
          </a:p>
        </p:txBody>
      </p:sp>
      <p:sp>
        <p:nvSpPr>
          <p:cNvPr id="3" name="Text Placeholder 2"/>
          <p:cNvSpPr>
            <a:spLocks noGrp="1"/>
          </p:cNvSpPr>
          <p:nvPr>
            <p:ph type="body" idx="1"/>
          </p:nvPr>
        </p:nvSpPr>
        <p:spPr>
          <a:xfrm>
            <a:off x="0" y="6363478"/>
            <a:ext cx="7886700" cy="494522"/>
          </a:xfrm>
        </p:spPr>
        <p:txBody>
          <a:bodyPr>
            <a:normAutofit/>
          </a:bodyPr>
          <a:lstStyle/>
          <a:p>
            <a:pPr marL="0" indent="0">
              <a:buNone/>
            </a:pPr>
            <a:r>
              <a:rPr lang="en-ZA" sz="1800" i="1" dirty="0"/>
              <a:t> </a:t>
            </a:r>
            <a:r>
              <a:rPr lang="en-ZA" sz="1800" dirty="0"/>
              <a:t>https://</a:t>
            </a:r>
            <a:r>
              <a:rPr lang="en-ZA" sz="1800" dirty="0" err="1"/>
              <a:t>sajim.co.za</a:t>
            </a:r>
            <a:r>
              <a:rPr lang="en-ZA" sz="1800" dirty="0"/>
              <a:t>/</a:t>
            </a:r>
            <a:r>
              <a:rPr lang="en-ZA" sz="1800" dirty="0" err="1"/>
              <a:t>index.php</a:t>
            </a:r>
            <a:r>
              <a:rPr lang="en-ZA" sz="1800" dirty="0"/>
              <a:t>/</a:t>
            </a:r>
            <a:r>
              <a:rPr lang="en-ZA" sz="1800" dirty="0" err="1"/>
              <a:t>sajim</a:t>
            </a:r>
            <a:r>
              <a:rPr lang="en-ZA" sz="1800" dirty="0"/>
              <a:t>/article/view/698/980</a:t>
            </a:r>
          </a:p>
        </p:txBody>
      </p:sp>
      <p:pic>
        <p:nvPicPr>
          <p:cNvPr id="9" name="Picture 8">
            <a:extLst>
              <a:ext uri="{FF2B5EF4-FFF2-40B4-BE49-F238E27FC236}">
                <a16:creationId xmlns:a16="http://schemas.microsoft.com/office/drawing/2014/main" id="{304A57F6-FA8E-5147-906B-C2FD56314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2230"/>
            <a:ext cx="9144000" cy="4390697"/>
          </a:xfrm>
          <a:prstGeom prst="rect">
            <a:avLst/>
          </a:prstGeom>
        </p:spPr>
      </p:pic>
    </p:spTree>
    <p:extLst>
      <p:ext uri="{BB962C8B-B14F-4D97-AF65-F5344CB8AC3E}">
        <p14:creationId xmlns:p14="http://schemas.microsoft.com/office/powerpoint/2010/main" val="359891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 PowerPoint - Standard_template" id="{0CBFE916-1CE5-44B2-B3BB-8A17663D4413}" vid="{F5210BE5-C26B-4283-9FFE-7D960DF904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7f63a0c-3387-4091-80af-370ec6ca6610"/>
    <TaxKeywordTaxHTField xmlns="d7f63a0c-3387-4091-80af-370ec6ca6610">
      <Terms xmlns="http://schemas.microsoft.com/office/infopath/2007/PartnerControls"/>
    </TaxKeywordTaxHTField>
    <_dlc_DocId xmlns="d7f63a0c-3387-4091-80af-370ec6ca6610">QKDJTPZ2MZUH-145-48</_dlc_DocId>
    <_dlc_DocIdUrl xmlns="d7f63a0c-3387-4091-80af-370ec6ca6610">
      <Url>http://connect.col.org/_layouts/DocIdRedir.aspx?ID=QKDJTPZ2MZUH-145-48</Url>
      <Description>QKDJTPZ2MZUH-145-48</Description>
    </_dlc_DocIdUrl>
    <Description0 xmlns="f10d4b91-f67c-4c9d-99a2-7e1788ba4b26" xsi:nil="true"/>
    <Publication_x0020_Date xmlns="f10d4b91-f67c-4c9d-99a2-7e1788ba4b26">2017-06-02T07:00:00+00:00</Publication_x0020_Date>
    <d225654933bc4eae91104c0dc2c25127 xmlns="8f89d06d-d4ec-4e64-a157-37747344c90e">
      <Terms xmlns="http://schemas.microsoft.com/office/infopath/2007/PartnerControls"/>
    </d225654933bc4eae91104c0dc2c25127>
    <Category xmlns="f10d4b91-f67c-4c9d-99a2-7e1788ba4b26">Corporate</Category>
    <of88eff9cb334256803b5fdc1080fcc0 xmlns="8f89d06d-d4ec-4e64-a157-37747344c90e">
      <Terms xmlns="http://schemas.microsoft.com/office/infopath/2007/PartnerControls"/>
    </of88eff9cb334256803b5fdc1080fcc0>
    <gd37bf50347b43b28a635475fbcfbd0f xmlns="8f89d06d-d4ec-4e64-a157-37747344c90e">
      <Terms xmlns="http://schemas.microsoft.com/office/infopath/2007/PartnerControls"/>
    </gd37bf50347b43b28a635475fbcfbd0f>
    <c6ded15b026848738649c123f94c2b37 xmlns="8f89d06d-d4ec-4e64-a157-37747344c90e">
      <Terms xmlns="http://schemas.microsoft.com/office/infopath/2007/PartnerControls"/>
    </c6ded15b026848738649c123f94c2b37>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1B1B993D657BD42B16571A6A7AAE2A9" ma:contentTypeVersion="30" ma:contentTypeDescription="Create a new document." ma:contentTypeScope="" ma:versionID="41975f9d27a220bcd806a2a274ebb024">
  <xsd:schema xmlns:xsd="http://www.w3.org/2001/XMLSchema" xmlns:xs="http://www.w3.org/2001/XMLSchema" xmlns:p="http://schemas.microsoft.com/office/2006/metadata/properties" xmlns:ns2="f10d4b91-f67c-4c9d-99a2-7e1788ba4b26" xmlns:ns3="8f89d06d-d4ec-4e64-a157-37747344c90e" xmlns:ns4="d7f63a0c-3387-4091-80af-370ec6ca6610" targetNamespace="http://schemas.microsoft.com/office/2006/metadata/properties" ma:root="true" ma:fieldsID="17bcd94237993bc23c0b129d90b56f94" ns2:_="" ns3:_="" ns4:_="">
    <xsd:import namespace="f10d4b91-f67c-4c9d-99a2-7e1788ba4b26"/>
    <xsd:import namespace="8f89d06d-d4ec-4e64-a157-37747344c90e"/>
    <xsd:import namespace="d7f63a0c-3387-4091-80af-370ec6ca6610"/>
    <xsd:element name="properties">
      <xsd:complexType>
        <xsd:sequence>
          <xsd:element name="documentManagement">
            <xsd:complexType>
              <xsd:all>
                <xsd:element ref="ns2:Publication_x0020_Date" minOccurs="0"/>
                <xsd:element ref="ns2:Description0" minOccurs="0"/>
                <xsd:element ref="ns4:_dlc_DocId" minOccurs="0"/>
                <xsd:element ref="ns4:_dlc_DocIdUrl" minOccurs="0"/>
                <xsd:element ref="ns4:_dlc_DocIdPersistId" minOccurs="0"/>
                <xsd:element ref="ns3:of88eff9cb334256803b5fdc1080fcc0" minOccurs="0"/>
                <xsd:element ref="ns4:TaxCatchAll" minOccurs="0"/>
                <xsd:element ref="ns3:c6ded15b026848738649c123f94c2b37" minOccurs="0"/>
                <xsd:element ref="ns3:d225654933bc4eae91104c0dc2c25127" minOccurs="0"/>
                <xsd:element ref="ns3:gd37bf50347b43b28a635475fbcfbd0f" minOccurs="0"/>
                <xsd:element ref="ns4:TaxKeywordTaxHTField"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d4b91-f67c-4c9d-99a2-7e1788ba4b26" elementFormDefault="qualified">
    <xsd:import namespace="http://schemas.microsoft.com/office/2006/documentManagement/types"/>
    <xsd:import namespace="http://schemas.microsoft.com/office/infopath/2007/PartnerControls"/>
    <xsd:element name="Publication_x0020_Date" ma:index="2" nillable="true" ma:displayName="Publication Date" ma:default="[today]" ma:format="DateOnly" ma:internalName="Publication_x0020_Date">
      <xsd:simpleType>
        <xsd:restriction base="dms:DateTime"/>
      </xsd:simpleType>
    </xsd:element>
    <xsd:element name="Description0" ma:index="8" nillable="true" ma:displayName="Description" ma:internalName="Description0">
      <xsd:simpleType>
        <xsd:restriction base="dms:Note">
          <xsd:maxLength value="255"/>
        </xsd:restriction>
      </xsd:simpleType>
    </xsd:element>
    <xsd:element name="Category" ma:index="24" nillable="true" ma:displayName="Category" ma:default="Corporate" ma:format="Dropdown" ma:internalName="Category">
      <xsd:simpleType>
        <xsd:restriction base="dms:Choice">
          <xsd:enumeration value="Corporate"/>
          <xsd:enumeration value="Finance, Admin &amp; HR"/>
          <xsd:enumeration value="Mail"/>
          <xsd:enumeration value="Programme"/>
          <xsd:enumeration value="Reporting"/>
          <xsd:enumeration value="Travel"/>
          <xsd:enumeration value="Contracts"/>
        </xsd:restriction>
      </xsd:simpleType>
    </xsd:element>
  </xsd:schema>
  <xsd:schema xmlns:xsd="http://www.w3.org/2001/XMLSchema" xmlns:xs="http://www.w3.org/2001/XMLSchema" xmlns:dms="http://schemas.microsoft.com/office/2006/documentManagement/types" xmlns:pc="http://schemas.microsoft.com/office/infopath/2007/PartnerControls" targetNamespace="8f89d06d-d4ec-4e64-a157-37747344c90e" elementFormDefault="qualified">
    <xsd:import namespace="http://schemas.microsoft.com/office/2006/documentManagement/types"/>
    <xsd:import namespace="http://schemas.microsoft.com/office/infopath/2007/PartnerControls"/>
    <xsd:element name="of88eff9cb334256803b5fdc1080fcc0" ma:index="14" nillable="true" ma:taxonomy="true" ma:internalName="of88eff9cb334256803b5fdc1080fcc0" ma:taxonomyFieldName="Authour_x002f_Source" ma:displayName="Author/Source" ma:readOnly="false" ma:default="" ma:fieldId="{8f88eff9-cb33-4256-803b-5fdc1080fcc0}" ma:taxonomyMulti="true" ma:sspId="358487c2-ea03-4029-b5bc-4ed1f8385f1b" ma:termSetId="7a5a9770-ee53-40ed-97e9-84eb0cea756f" ma:anchorId="00000000-0000-0000-0000-000000000000" ma:open="false" ma:isKeyword="false">
      <xsd:complexType>
        <xsd:sequence>
          <xsd:element ref="pc:Terms" minOccurs="0" maxOccurs="1"/>
        </xsd:sequence>
      </xsd:complexType>
    </xsd:element>
    <xsd:element name="c6ded15b026848738649c123f94c2b37" ma:index="16" nillable="true" ma:taxonomy="true" ma:internalName="c6ded15b026848738649c123f94c2b37" ma:taxonomyFieldName="Organisational_x0020_Activity" ma:displayName="Organisational Activity" ma:readOnly="false" ma:default="" ma:fieldId="{c6ded15b-0268-4873-8649-c123f94c2b37}" ma:taxonomyMulti="true" ma:sspId="358487c2-ea03-4029-b5bc-4ed1f8385f1b" ma:termSetId="5268b499-4897-4367-89a7-ad7bb1ed12bd" ma:anchorId="00000000-0000-0000-0000-000000000000" ma:open="false" ma:isKeyword="false">
      <xsd:complexType>
        <xsd:sequence>
          <xsd:element ref="pc:Terms" minOccurs="0" maxOccurs="1"/>
        </xsd:sequence>
      </xsd:complexType>
    </xsd:element>
    <xsd:element name="d225654933bc4eae91104c0dc2c25127" ma:index="17" nillable="true" ma:taxonomy="true" ma:internalName="d225654933bc4eae91104c0dc2c25127" ma:taxonomyFieldName="Region_x002f_Country" ma:displayName="Region/Country" ma:readOnly="false" ma:default="" ma:fieldId="{d2256549-33bc-4eae-9110-4c0dc2c25127}" ma:taxonomyMulti="true" ma:sspId="358487c2-ea03-4029-b5bc-4ed1f8385f1b" ma:termSetId="f7888d64-2ce2-43c0-b93f-a783c573d531" ma:anchorId="00000000-0000-0000-0000-000000000000" ma:open="false" ma:isKeyword="false">
      <xsd:complexType>
        <xsd:sequence>
          <xsd:element ref="pc:Terms" minOccurs="0" maxOccurs="1"/>
        </xsd:sequence>
      </xsd:complexType>
    </xsd:element>
    <xsd:element name="gd37bf50347b43b28a635475fbcfbd0f" ma:index="18" nillable="true" ma:taxonomy="true" ma:internalName="gd37bf50347b43b28a635475fbcfbd0f" ma:taxonomyFieldName="COL_x0020_Document_x0020_Type" ma:displayName="Document Type" ma:readOnly="false" ma:default="" ma:fieldId="{0d37bf50-347b-43b2-8a63-5475fbcfbd0f}" ma:taxonomyMulti="true" ma:sspId="358487c2-ea03-4029-b5bc-4ed1f8385f1b" ma:termSetId="cc730250-f0a1-4d64-a0f4-3c61e9fb9f6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f63a0c-3387-4091-80af-370ec6ca6610"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f0e02da1-f936-4633-8c0b-cc5fae9aa1e3}" ma:internalName="TaxCatchAll" ma:showField="CatchAllData" ma:web="d7f63a0c-3387-4091-80af-370ec6ca6610">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Enterprise Keywords" ma:readOnly="false" ma:fieldId="{23f27201-bee3-471e-b2e7-b64fd8b7ca38}" ma:taxonomyMulti="true" ma:sspId="358487c2-ea03-4029-b5bc-4ed1f8385f1b"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D403DE-548A-4116-8CB3-61125B5536D9}">
  <ds:schemaRefs>
    <ds:schemaRef ds:uri="http://schemas.microsoft.com/sharepoint/v3/contenttype/forms"/>
  </ds:schemaRefs>
</ds:datastoreItem>
</file>

<file path=customXml/itemProps2.xml><?xml version="1.0" encoding="utf-8"?>
<ds:datastoreItem xmlns:ds="http://schemas.openxmlformats.org/officeDocument/2006/customXml" ds:itemID="{A76AEBA3-32B0-47BA-96F8-0A9021F2E158}">
  <ds:schemaRefs>
    <ds:schemaRef ds:uri="http://schemas.microsoft.com/office/2006/metadata/properties"/>
    <ds:schemaRef ds:uri="http://schemas.microsoft.com/office/infopath/2007/PartnerControls"/>
    <ds:schemaRef ds:uri="d7f63a0c-3387-4091-80af-370ec6ca6610"/>
    <ds:schemaRef ds:uri="f10d4b91-f67c-4c9d-99a2-7e1788ba4b26"/>
    <ds:schemaRef ds:uri="8f89d06d-d4ec-4e64-a157-37747344c90e"/>
  </ds:schemaRefs>
</ds:datastoreItem>
</file>

<file path=customXml/itemProps3.xml><?xml version="1.0" encoding="utf-8"?>
<ds:datastoreItem xmlns:ds="http://schemas.openxmlformats.org/officeDocument/2006/customXml" ds:itemID="{25422305-2CEE-4C11-BD7F-4E563D95E538}">
  <ds:schemaRefs>
    <ds:schemaRef ds:uri="http://schemas.microsoft.com/sharepoint/events"/>
  </ds:schemaRefs>
</ds:datastoreItem>
</file>

<file path=customXml/itemProps4.xml><?xml version="1.0" encoding="utf-8"?>
<ds:datastoreItem xmlns:ds="http://schemas.openxmlformats.org/officeDocument/2006/customXml" ds:itemID="{36BA3EF3-7B8B-403F-A3D6-6595D20F0C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d4b91-f67c-4c9d-99a2-7e1788ba4b26"/>
    <ds:schemaRef ds:uri="8f89d06d-d4ec-4e64-a157-37747344c90e"/>
    <ds:schemaRef ds:uri="d7f63a0c-3387-4091-80af-370ec6ca6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 PowerPoint - Standard_template</Template>
  <TotalTime>25</TotalTime>
  <Words>1149</Words>
  <Application>Microsoft Macintosh PowerPoint</Application>
  <PresentationFormat>On-screen Show (4:3)</PresentationFormat>
  <Paragraphs>67</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HelveticaNeueLT Std Cn</vt:lpstr>
      <vt:lpstr>HelveticaNeueLT Std Lt</vt:lpstr>
      <vt:lpstr>HelveticaNeueLT Std Lt Cn</vt:lpstr>
      <vt:lpstr>Office Theme</vt:lpstr>
      <vt:lpstr>Week 2: Improving your search strategies </vt:lpstr>
      <vt:lpstr>Learning Outcomes </vt:lpstr>
      <vt:lpstr>Access &amp; online resources </vt:lpstr>
      <vt:lpstr>How to access online resources. </vt:lpstr>
      <vt:lpstr>PowerPoint Presentation</vt:lpstr>
      <vt:lpstr>PowerPoint Presentation</vt:lpstr>
      <vt:lpstr>PowerPoint Presentation</vt:lpstr>
      <vt:lpstr>What can you tell from a URL</vt:lpstr>
      <vt:lpstr>Searching strategies</vt:lpstr>
      <vt:lpstr>PowerPoint Presentation</vt:lpstr>
      <vt:lpstr>PowerPoint Presentation</vt:lpstr>
      <vt:lpstr>Thank You </vt:lpstr>
    </vt:vector>
  </TitlesOfParts>
  <Company>Commonwealth of Learning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Sanjaya Mishra</dc:creator>
  <cp:keywords/>
  <cp:lastModifiedBy>Cheryl Brown</cp:lastModifiedBy>
  <cp:revision>7</cp:revision>
  <dcterms:created xsi:type="dcterms:W3CDTF">2020-07-21T20:18:52Z</dcterms:created>
  <dcterms:modified xsi:type="dcterms:W3CDTF">2020-08-26T21:09:27Z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0x01010091B1B993D657BD42B16571A6A7AAE2A9</vt:lpwstr>
  </property>
  <property fmtid="{D5CDD505-2E9C-101B-9397-08002B2CF9AE}" pid="3" name="TaxKeyword">
    <vt:lpwstr/>
  </property>
  <property fmtid="{D5CDD505-2E9C-101B-9397-08002B2CF9AE}" pid="4" name="_dlc_DocIdItemGuid">
    <vt:lpwstr>dda7fe09-83c4-4dc9-9335-74e6f6dd0f57</vt:lpwstr>
  </property>
  <property fmtid="{D5CDD505-2E9C-101B-9397-08002B2CF9AE}" pid="5" name="Author/Source">
    <vt:lpwstr>424;#President's Office|f10d0ace-75d4-486d-9a7f-000de40038e3</vt:lpwstr>
  </property>
  <property fmtid="{D5CDD505-2E9C-101B-9397-08002B2CF9AE}" pid="6" name="Document Type">
    <vt:lpwstr/>
  </property>
  <property fmtid="{D5CDD505-2E9C-101B-9397-08002B2CF9AE}" pid="7" name="Region/Country">
    <vt:lpwstr/>
  </property>
  <property fmtid="{D5CDD505-2E9C-101B-9397-08002B2CF9AE}" pid="8" name="Organisational Activity">
    <vt:lpwstr/>
  </property>
  <property fmtid="{D5CDD505-2E9C-101B-9397-08002B2CF9AE}" pid="9" name="COL Document Type">
    <vt:lpwstr/>
  </property>
  <property fmtid="{D5CDD505-2E9C-101B-9397-08002B2CF9AE}" pid="10" name="Authour/Source">
    <vt:lpwstr/>
  </property>
</Properties>
</file>