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5"/>
  </p:sldMasterIdLst>
  <p:notesMasterIdLst>
    <p:notesMasterId r:id="rId12"/>
  </p:notesMasterIdLst>
  <p:sldIdLst>
    <p:sldId id="257" r:id="rId6"/>
    <p:sldId id="279" r:id="rId7"/>
    <p:sldId id="281" r:id="rId8"/>
    <p:sldId id="282" r:id="rId9"/>
    <p:sldId id="280"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len Askounis" initials="HA" lastIdx="1" clrIdx="0">
    <p:extLst>
      <p:ext uri="{19B8F6BF-5375-455C-9EA6-DF929625EA0E}">
        <p15:presenceInfo xmlns:p15="http://schemas.microsoft.com/office/powerpoint/2012/main" userId="S-1-5-21-542264435-2126130483-1179000955-24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5BD"/>
    <a:srgbClr val="92D050"/>
    <a:srgbClr val="290088"/>
    <a:srgbClr val="F8545F"/>
    <a:srgbClr val="8D609B"/>
    <a:srgbClr val="B3AA7E"/>
    <a:srgbClr val="AA1E41"/>
    <a:srgbClr val="577C78"/>
    <a:srgbClr val="B0306B"/>
    <a:srgbClr val="EEB6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09" autoAdjust="0"/>
    <p:restoredTop sz="95230" autoAdjust="0"/>
  </p:normalViewPr>
  <p:slideViewPr>
    <p:cSldViewPr snapToGrid="0">
      <p:cViewPr varScale="1">
        <p:scale>
          <a:sx n="78" d="100"/>
          <a:sy n="78" d="100"/>
        </p:scale>
        <p:origin x="176" y="47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9E61EF-D09D-412B-A36D-8667E3C62306}" type="datetimeFigureOut">
              <a:rPr lang="en-US" smtClean="0"/>
              <a:t>8/26/20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513173-708C-41F6-B918-200267073A83}" type="slidenum">
              <a:rPr lang="en-US" smtClean="0"/>
              <a:t>‹#›</a:t>
            </a:fld>
            <a:endParaRPr lang="en-US"/>
          </a:p>
        </p:txBody>
      </p:sp>
    </p:spTree>
    <p:extLst>
      <p:ext uri="{BB962C8B-B14F-4D97-AF65-F5344CB8AC3E}">
        <p14:creationId xmlns:p14="http://schemas.microsoft.com/office/powerpoint/2010/main" val="37705507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ZA" dirty="0"/>
              <a:t>So why is it important to understand these concepts? </a:t>
            </a:r>
          </a:p>
          <a:p>
            <a:endParaRPr lang="en-ZA" dirty="0"/>
          </a:p>
          <a:p>
            <a:r>
              <a:rPr lang="en-ZA" dirty="0"/>
              <a:t>Well it’s because they underpin the entire C-DELTA curriculum and as DEL’s yourselves you need to be able to connect practice and experience with theory </a:t>
            </a:r>
          </a:p>
        </p:txBody>
      </p:sp>
    </p:spTree>
    <p:extLst>
      <p:ext uri="{BB962C8B-B14F-4D97-AF65-F5344CB8AC3E}">
        <p14:creationId xmlns:p14="http://schemas.microsoft.com/office/powerpoint/2010/main" val="38256964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view of DL presented in C-DELTA is that  people’s use of technology varies depending on their context and needs. There is no such thing as a single DL standard which someone should have to be a DEL. </a:t>
            </a:r>
          </a:p>
          <a:p>
            <a:r>
              <a:rPr lang="en-US" dirty="0"/>
              <a:t>Yes a DEL needs to be able to use technology but what’s important is the purpose of that use. </a:t>
            </a:r>
          </a:p>
          <a:p>
            <a:r>
              <a:rPr lang="en-US" dirty="0"/>
              <a:t>What is innovative and appropriate in digital education in one country is not necessarily the same in another. We know our digital practices are different within our family for example. Kids use technology differently to adult and we have probably all had a smile at how our elders use technology as quite often (because they haven’t grown up with it) they use it in different ways to us. </a:t>
            </a:r>
          </a:p>
          <a:p>
            <a:endParaRPr lang="en-US" dirty="0"/>
          </a:p>
        </p:txBody>
      </p:sp>
      <p:sp>
        <p:nvSpPr>
          <p:cNvPr id="4" name="Slide Number Placeholder 3"/>
          <p:cNvSpPr>
            <a:spLocks noGrp="1"/>
          </p:cNvSpPr>
          <p:nvPr>
            <p:ph type="sldNum" sz="quarter" idx="5"/>
          </p:nvPr>
        </p:nvSpPr>
        <p:spPr/>
        <p:txBody>
          <a:bodyPr/>
          <a:lstStyle/>
          <a:p>
            <a:fld id="{2C030F5E-DEC9-D944-AA14-4DD8858DD228}" type="slidenum">
              <a:rPr lang="en-US" smtClean="0"/>
              <a:t>3</a:t>
            </a:fld>
            <a:endParaRPr lang="en-US"/>
          </a:p>
        </p:txBody>
      </p:sp>
    </p:spTree>
    <p:extLst>
      <p:ext uri="{BB962C8B-B14F-4D97-AF65-F5344CB8AC3E}">
        <p14:creationId xmlns:p14="http://schemas.microsoft.com/office/powerpoint/2010/main" val="42625210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the process of being a DEL involves being aware of an understanding your own digital practices first and reflecting on what you do digitally. </a:t>
            </a:r>
          </a:p>
          <a:p>
            <a:r>
              <a:rPr lang="en-US" dirty="0"/>
              <a:t>This should enable you to look explicitly and how others use digital technologies and reflect on why there use is similar or different  yours. </a:t>
            </a:r>
          </a:p>
          <a:p>
            <a:r>
              <a:rPr lang="en-US" dirty="0"/>
              <a:t>This will then put you in a good position to be able to support others to use technology in appropriate ways in order to meet their educational needs. </a:t>
            </a:r>
          </a:p>
        </p:txBody>
      </p:sp>
      <p:sp>
        <p:nvSpPr>
          <p:cNvPr id="4" name="Slide Number Placeholder 3"/>
          <p:cNvSpPr>
            <a:spLocks noGrp="1"/>
          </p:cNvSpPr>
          <p:nvPr>
            <p:ph type="sldNum" sz="quarter" idx="5"/>
          </p:nvPr>
        </p:nvSpPr>
        <p:spPr/>
        <p:txBody>
          <a:bodyPr/>
          <a:lstStyle/>
          <a:p>
            <a:fld id="{2C030F5E-DEC9-D944-AA14-4DD8858DD228}" type="slidenum">
              <a:rPr lang="en-US" smtClean="0"/>
              <a:t>4</a:t>
            </a:fld>
            <a:endParaRPr lang="en-US"/>
          </a:p>
        </p:txBody>
      </p:sp>
    </p:spTree>
    <p:extLst>
      <p:ext uri="{BB962C8B-B14F-4D97-AF65-F5344CB8AC3E}">
        <p14:creationId xmlns:p14="http://schemas.microsoft.com/office/powerpoint/2010/main" val="1619665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92500" lnSpcReduction="10000"/>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ZA" dirty="0"/>
              <a:t>In the C-DELTA concept document which was written with an expert Advisory Board from across a variety of Commonwealth countries </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ZA" dirty="0"/>
          </a:p>
          <a:p>
            <a:pPr>
              <a:buNone/>
            </a:pPr>
            <a:r>
              <a:rPr lang="en-ZA" dirty="0"/>
              <a:t>We drew on two visual representations of DL and DEL. </a:t>
            </a:r>
          </a:p>
          <a:p>
            <a:pPr>
              <a:buNone/>
            </a:pPr>
            <a:endParaRPr lang="en-ZA" dirty="0"/>
          </a:p>
          <a:p>
            <a:r>
              <a:rPr lang="en-ZA" dirty="0"/>
              <a:t>The left hand model shows at the bottom/lowest level shows that the basis of DL is access and awareness. </a:t>
            </a:r>
            <a:r>
              <a:rPr lang="en-ZA" baseline="0" dirty="0"/>
              <a:t>The next level up (Skills) depicts a user that is showing some competency in their use of technology. Because they have a purpose for example ” I can use email...I can use excel for project management ... Etc” </a:t>
            </a:r>
          </a:p>
          <a:p>
            <a:r>
              <a:rPr lang="en-ZA" baseline="0" dirty="0"/>
              <a:t>The “I do” level is nearly there in terms of being a DEL ... “I design learning activities to help my students...I facilitate learning using appropriate technology tools”</a:t>
            </a:r>
          </a:p>
          <a:p>
            <a:r>
              <a:rPr lang="en-ZA" baseline="0" dirty="0"/>
              <a:t>The “I am” level is a would be a excellent DEL ... “I am willing  to experiment with technology and how it can be used in T&amp;L....I am willing to invest time in exploring and evaluating TEL (Technology enhanced learning)”</a:t>
            </a:r>
          </a:p>
          <a:p>
            <a:endParaRPr lang="en-ZA" baseline="0" dirty="0"/>
          </a:p>
          <a:p>
            <a:r>
              <a:rPr lang="en-ZA" baseline="0" dirty="0"/>
              <a:t>And why the red arrows because once you reach the pinnacle you need to repeat the process. As you engage in a practice and acquire an identity you then </a:t>
            </a:r>
            <a:r>
              <a:rPr lang="en-ZA" baseline="0" dirty="0" err="1"/>
              <a:t>incease</a:t>
            </a:r>
            <a:r>
              <a:rPr lang="en-ZA" baseline="0" dirty="0"/>
              <a:t> your awareness, need to further develop your skills and then as a result engage in new practices.  </a:t>
            </a:r>
          </a:p>
          <a:p>
            <a:endParaRPr lang="en-ZA" dirty="0"/>
          </a:p>
          <a:p>
            <a:pPr>
              <a:buNone/>
            </a:pPr>
            <a:r>
              <a:rPr lang="en-ZA" dirty="0"/>
              <a:t>Right Image</a:t>
            </a:r>
          </a:p>
          <a:p>
            <a:r>
              <a:rPr lang="en-ZA" dirty="0"/>
              <a:t>Shows</a:t>
            </a:r>
            <a:r>
              <a:rPr lang="en-ZA" baseline="0" dirty="0"/>
              <a:t> that being a good DEL requires at it’s core having DL and understanding “digital” as it applies to good education practice</a:t>
            </a:r>
          </a:p>
          <a:p>
            <a:endParaRPr lang="en-ZA" dirty="0"/>
          </a:p>
        </p:txBody>
      </p:sp>
    </p:spTree>
    <p:extLst>
      <p:ext uri="{BB962C8B-B14F-4D97-AF65-F5344CB8AC3E}">
        <p14:creationId xmlns:p14="http://schemas.microsoft.com/office/powerpoint/2010/main" val="34647650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F5F3EE"/>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AFC7A485-88BC-4868-A765-CAC1461BD24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9526" y="0"/>
            <a:ext cx="9143999" cy="6857999"/>
          </a:xfrm>
          <a:prstGeom prst="rect">
            <a:avLst/>
          </a:prstGeom>
        </p:spPr>
      </p:pic>
      <p:sp>
        <p:nvSpPr>
          <p:cNvPr id="2" name="Title 1"/>
          <p:cNvSpPr>
            <a:spLocks noGrp="1"/>
          </p:cNvSpPr>
          <p:nvPr>
            <p:ph type="title"/>
          </p:nvPr>
        </p:nvSpPr>
        <p:spPr>
          <a:xfrm>
            <a:off x="341524" y="122464"/>
            <a:ext cx="8486282" cy="5081925"/>
          </a:xfrm>
        </p:spPr>
        <p:txBody>
          <a:bodyPr>
            <a:noAutofit/>
          </a:bodyPr>
          <a:lstStyle>
            <a:lvl1pPr algn="ctr">
              <a:defRPr lang="en-US" sz="4800" kern="1200" dirty="0">
                <a:solidFill>
                  <a:srgbClr val="290088"/>
                </a:solidFill>
                <a:latin typeface="+mn-lt"/>
                <a:ea typeface="+mj-ea"/>
                <a:cs typeface="+mj-cs"/>
              </a:defRPr>
            </a:lvl1pPr>
          </a:lstStyle>
          <a:p>
            <a:r>
              <a:rPr lang="en-US"/>
              <a:t>Click to edit Master title style</a:t>
            </a:r>
            <a:endParaRPr lang="en-US" dirty="0"/>
          </a:p>
        </p:txBody>
      </p:sp>
      <p:sp>
        <p:nvSpPr>
          <p:cNvPr id="14" name="Text Placeholder 13"/>
          <p:cNvSpPr>
            <a:spLocks noGrp="1"/>
          </p:cNvSpPr>
          <p:nvPr>
            <p:ph type="body" sz="quarter" idx="10"/>
          </p:nvPr>
        </p:nvSpPr>
        <p:spPr>
          <a:xfrm>
            <a:off x="4352925" y="5204389"/>
            <a:ext cx="4791075" cy="1653610"/>
          </a:xfrm>
        </p:spPr>
        <p:txBody>
          <a:bodyPr>
            <a:normAutofit/>
          </a:bodyPr>
          <a:lstStyle>
            <a:lvl1pPr marL="0" indent="0" algn="l">
              <a:buNone/>
              <a:defRPr sz="2000">
                <a:solidFill>
                  <a:srgbClr val="290088"/>
                </a:solidFill>
                <a:latin typeface="+mj-lt"/>
              </a:defRPr>
            </a:lvl1pPr>
            <a:lvl2pPr marL="457200" indent="0" algn="ctr">
              <a:buNone/>
              <a:defRPr sz="1800">
                <a:latin typeface="HelveticaNeueLT Std Cn" panose="020B0506030502030204" pitchFamily="34" charset="0"/>
              </a:defRPr>
            </a:lvl2pPr>
            <a:lvl3pPr marL="914400" indent="0" algn="ctr">
              <a:buNone/>
              <a:defRPr sz="1800">
                <a:latin typeface="HelveticaNeueLT Std Cn" panose="020B0506030502030204" pitchFamily="34" charset="0"/>
              </a:defRPr>
            </a:lvl3pPr>
            <a:lvl4pPr marL="1371600" indent="0" algn="ctr">
              <a:buNone/>
              <a:defRPr sz="1800">
                <a:latin typeface="HelveticaNeueLT Std Cn" panose="020B0506030502030204" pitchFamily="34" charset="0"/>
              </a:defRPr>
            </a:lvl4pPr>
            <a:lvl5pPr marL="1828800" indent="0" algn="ctr">
              <a:buNone/>
              <a:defRPr sz="1800">
                <a:latin typeface="HelveticaNeueLT Std Cn" panose="020B0506030502030204" pitchFamily="34" charset="0"/>
              </a:defRPr>
            </a:lvl5pPr>
          </a:lstStyle>
          <a:p>
            <a:pPr lvl="0"/>
            <a:r>
              <a:rPr lang="en-US"/>
              <a:t>Click to edit Master text styles</a:t>
            </a:r>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526" y="5319449"/>
            <a:ext cx="4203201" cy="775718"/>
          </a:xfrm>
          <a:prstGeom prst="rect">
            <a:avLst/>
          </a:prstGeom>
        </p:spPr>
      </p:pic>
    </p:spTree>
    <p:extLst>
      <p:ext uri="{BB962C8B-B14F-4D97-AF65-F5344CB8AC3E}">
        <p14:creationId xmlns:p14="http://schemas.microsoft.com/office/powerpoint/2010/main" val="3617713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3_Custom Layout">
    <p:bg>
      <p:bgPr>
        <a:solidFill>
          <a:srgbClr val="F6F4E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2011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tle and Vertical Text">
    <p:bg>
      <p:bgPr>
        <a:solidFill>
          <a:srgbClr val="F3F2F7"/>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1229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and Vertical Text">
    <p:bg>
      <p:bgPr>
        <a:solidFill>
          <a:srgbClr val="F3F2F7"/>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8413205" y="6176963"/>
            <a:ext cx="604303" cy="681037"/>
          </a:xfrm>
          <a:prstGeom prst="rect">
            <a:avLst/>
          </a:prstGeom>
        </p:spPr>
      </p:pic>
    </p:spTree>
    <p:extLst>
      <p:ext uri="{BB962C8B-B14F-4D97-AF65-F5344CB8AC3E}">
        <p14:creationId xmlns:p14="http://schemas.microsoft.com/office/powerpoint/2010/main" val="559481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Title and Content Left">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382000" cy="4572000"/>
          </a:xfrm>
        </p:spPr>
        <p:txBody>
          <a:bodyPr/>
          <a:lstStyle>
            <a:lvl1pPr marL="342900" indent="-342900">
              <a:buClr>
                <a:schemeClr val="tx2">
                  <a:lumMod val="75000"/>
                </a:schemeClr>
              </a:buClr>
              <a:buFont typeface="Arial" panose="020B0604020202020204" pitchFamily="34" charset="0"/>
              <a:buChar char="•"/>
              <a:defRPr>
                <a:solidFill>
                  <a:schemeClr val="accent1">
                    <a:lumMod val="75000"/>
                  </a:schemeClr>
                </a:solidFill>
                <a:latin typeface="+mn-lt"/>
              </a:defRPr>
            </a:lvl1pPr>
            <a:lvl2pPr>
              <a:defRPr>
                <a:solidFill>
                  <a:schemeClr val="accent1">
                    <a:lumMod val="75000"/>
                  </a:schemeClr>
                </a:solidFill>
                <a:latin typeface="+mn-lt"/>
              </a:defRPr>
            </a:lvl2pPr>
            <a:lvl3pPr>
              <a:defRPr>
                <a:solidFill>
                  <a:schemeClr val="accent1">
                    <a:lumMod val="75000"/>
                  </a:schemeClr>
                </a:solidFill>
                <a:latin typeface="+mn-lt"/>
              </a:defRPr>
            </a:lvl3pPr>
            <a:lvl4pPr>
              <a:defRPr>
                <a:solidFill>
                  <a:schemeClr val="accent1">
                    <a:lumMod val="75000"/>
                  </a:schemeClr>
                </a:solidFill>
                <a:latin typeface="+mn-lt"/>
              </a:defRPr>
            </a:lvl4pPr>
            <a:lvl5pPr>
              <a:defRPr>
                <a:solidFill>
                  <a:schemeClr val="accent1">
                    <a:lumMod val="75000"/>
                  </a:schemeClr>
                </a:solidFill>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57200" y="6416675"/>
            <a:ext cx="2133600" cy="365125"/>
          </a:xfrm>
          <a:prstGeom prst="rect">
            <a:avLst/>
          </a:prstGeom>
        </p:spPr>
        <p:txBody>
          <a:bodyPr/>
          <a:lstStyle>
            <a:lvl1pPr fontAlgn="auto">
              <a:spcBef>
                <a:spcPts val="0"/>
              </a:spcBef>
              <a:spcAft>
                <a:spcPts val="0"/>
              </a:spcAft>
              <a:defRPr>
                <a:latin typeface="+mn-lt"/>
              </a:defRPr>
            </a:lvl1pPr>
          </a:lstStyle>
          <a:p>
            <a:pPr>
              <a:defRPr/>
            </a:pPr>
            <a:fld id="{F9AA857C-7821-4C5A-ACED-61546AC1B345}" type="datetimeFigureOut">
              <a:rPr lang="en-US"/>
              <a:pPr>
                <a:defRPr/>
              </a:pPr>
              <a:t>8/26/20</a:t>
            </a:fld>
            <a:endParaRPr lang="en-US"/>
          </a:p>
        </p:txBody>
      </p:sp>
      <p:sp>
        <p:nvSpPr>
          <p:cNvPr id="5" name="Footer Placeholder 4"/>
          <p:cNvSpPr>
            <a:spLocks noGrp="1"/>
          </p:cNvSpPr>
          <p:nvPr>
            <p:ph type="ftr" sz="quarter" idx="11"/>
          </p:nvPr>
        </p:nvSpPr>
        <p:spPr>
          <a:xfrm>
            <a:off x="3124200" y="6416675"/>
            <a:ext cx="28956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6" name="Slide Number Placeholder 5"/>
          <p:cNvSpPr>
            <a:spLocks noGrp="1"/>
          </p:cNvSpPr>
          <p:nvPr>
            <p:ph type="sldNum" sz="quarter" idx="12"/>
          </p:nvPr>
        </p:nvSpPr>
        <p:spPr>
          <a:xfrm>
            <a:off x="6553200" y="6416675"/>
            <a:ext cx="2133600" cy="365125"/>
          </a:xfrm>
          <a:prstGeom prst="rect">
            <a:avLst/>
          </a:prstGeom>
        </p:spPr>
        <p:txBody>
          <a:bodyPr/>
          <a:lstStyle>
            <a:lvl1pPr fontAlgn="auto">
              <a:spcBef>
                <a:spcPts val="0"/>
              </a:spcBef>
              <a:spcAft>
                <a:spcPts val="0"/>
              </a:spcAft>
              <a:defRPr>
                <a:latin typeface="+mn-lt"/>
              </a:defRPr>
            </a:lvl1pPr>
          </a:lstStyle>
          <a:p>
            <a:pPr>
              <a:defRPr/>
            </a:pPr>
            <a:fld id="{75BA1E63-C882-434F-9AB5-76AD3CB6F194}" type="slidenum">
              <a:rPr lang="en-US"/>
              <a:pPr>
                <a:defRPr/>
              </a:pPr>
              <a:t>‹#›</a:t>
            </a:fld>
            <a:endParaRPr lang="en-US"/>
          </a:p>
        </p:txBody>
      </p:sp>
      <p:sp>
        <p:nvSpPr>
          <p:cNvPr id="19" name="Title 1"/>
          <p:cNvSpPr>
            <a:spLocks noGrp="1"/>
          </p:cNvSpPr>
          <p:nvPr>
            <p:ph type="title"/>
          </p:nvPr>
        </p:nvSpPr>
        <p:spPr>
          <a:xfrm>
            <a:off x="304800" y="168166"/>
            <a:ext cx="8382000" cy="1265238"/>
          </a:xfrm>
        </p:spPr>
        <p:txBody>
          <a:bodyPr anchor="ctr"/>
          <a:lstStyle>
            <a:lvl1pPr>
              <a:defRPr sz="4000" i="1"/>
            </a:lvl1pPr>
          </a:lstStyle>
          <a:p>
            <a:r>
              <a:rPr lang="en-US"/>
              <a:t>Click to edit Master title style</a:t>
            </a:r>
            <a:endParaRPr lang="en-US" dirty="0"/>
          </a:p>
        </p:txBody>
      </p:sp>
    </p:spTree>
    <p:extLst>
      <p:ext uri="{BB962C8B-B14F-4D97-AF65-F5344CB8AC3E}">
        <p14:creationId xmlns:p14="http://schemas.microsoft.com/office/powerpoint/2010/main" val="490995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2_Title Slide">
    <p:bg>
      <p:bgPr>
        <a:solidFill>
          <a:srgbClr val="B3AA7E">
            <a:alpha val="18000"/>
          </a:srgbClr>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 y="1"/>
            <a:ext cx="9143999" cy="6894285"/>
          </a:xfrm>
          <a:prstGeom prst="rect">
            <a:avLst/>
          </a:prstGeom>
        </p:spPr>
      </p:pic>
      <p:sp>
        <p:nvSpPr>
          <p:cNvPr id="2" name="Title 1"/>
          <p:cNvSpPr>
            <a:spLocks noGrp="1"/>
          </p:cNvSpPr>
          <p:nvPr>
            <p:ph type="title"/>
          </p:nvPr>
        </p:nvSpPr>
        <p:spPr>
          <a:xfrm>
            <a:off x="341524" y="122468"/>
            <a:ext cx="8595648" cy="5178843"/>
          </a:xfrm>
        </p:spPr>
        <p:txBody>
          <a:bodyPr>
            <a:noAutofit/>
          </a:bodyPr>
          <a:lstStyle>
            <a:lvl1pPr algn="ctr">
              <a:defRPr lang="en-US" sz="4500" kern="1200" dirty="0">
                <a:solidFill>
                  <a:srgbClr val="290088"/>
                </a:solidFill>
                <a:latin typeface="+mn-lt"/>
                <a:ea typeface="+mj-ea"/>
                <a:cs typeface="+mj-cs"/>
              </a:defRPr>
            </a:lvl1pPr>
          </a:lstStyle>
          <a:p>
            <a:r>
              <a:rPr lang="en-US"/>
              <a:t>Click to edit Master title style</a:t>
            </a:r>
            <a:endParaRPr lang="en-US" dirty="0"/>
          </a:p>
        </p:txBody>
      </p:sp>
      <p:sp>
        <p:nvSpPr>
          <p:cNvPr id="14" name="Text Placeholder 13"/>
          <p:cNvSpPr>
            <a:spLocks noGrp="1"/>
          </p:cNvSpPr>
          <p:nvPr>
            <p:ph type="body" sz="quarter" idx="10"/>
          </p:nvPr>
        </p:nvSpPr>
        <p:spPr>
          <a:xfrm>
            <a:off x="4265840" y="5203334"/>
            <a:ext cx="4791075" cy="1538550"/>
          </a:xfrm>
        </p:spPr>
        <p:txBody>
          <a:bodyPr>
            <a:normAutofit/>
          </a:bodyPr>
          <a:lstStyle>
            <a:lvl1pPr marL="0" indent="0" algn="l">
              <a:buNone/>
              <a:defRPr sz="1800">
                <a:solidFill>
                  <a:srgbClr val="290088"/>
                </a:solidFill>
                <a:latin typeface="+mj-lt"/>
              </a:defRPr>
            </a:lvl1pPr>
            <a:lvl2pPr marL="342900" indent="0" algn="ctr">
              <a:buNone/>
              <a:defRPr sz="1350">
                <a:latin typeface="HelveticaNeueLT Std Cn" panose="020B0506030502030204" pitchFamily="34" charset="0"/>
              </a:defRPr>
            </a:lvl2pPr>
            <a:lvl3pPr marL="685800" indent="0" algn="ctr">
              <a:buNone/>
              <a:defRPr sz="1350">
                <a:latin typeface="HelveticaNeueLT Std Cn" panose="020B0506030502030204" pitchFamily="34" charset="0"/>
              </a:defRPr>
            </a:lvl3pPr>
            <a:lvl4pPr marL="1028700" indent="0" algn="ctr">
              <a:buNone/>
              <a:defRPr sz="1350">
                <a:latin typeface="HelveticaNeueLT Std Cn" panose="020B0506030502030204" pitchFamily="34" charset="0"/>
              </a:defRPr>
            </a:lvl4pPr>
            <a:lvl5pPr marL="1371600" indent="0" algn="ctr">
              <a:buNone/>
              <a:defRPr sz="1350">
                <a:latin typeface="HelveticaNeueLT Std Cn" panose="020B0506030502030204" pitchFamily="34" charset="0"/>
              </a:defRPr>
            </a:lvl5pPr>
          </a:lstStyle>
          <a:p>
            <a:pPr lvl="0"/>
            <a:r>
              <a:rPr lang="en-US"/>
              <a:t>Click to edit Master text styles</a:t>
            </a:r>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5205133"/>
            <a:ext cx="4032078" cy="892665"/>
          </a:xfrm>
          <a:prstGeom prst="rect">
            <a:avLst/>
          </a:prstGeom>
        </p:spPr>
      </p:pic>
    </p:spTree>
    <p:extLst>
      <p:ext uri="{BB962C8B-B14F-4D97-AF65-F5344CB8AC3E}">
        <p14:creationId xmlns:p14="http://schemas.microsoft.com/office/powerpoint/2010/main" val="687686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3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7" name="Picture 6"/>
          <p:cNvPicPr>
            <a:picLocks noChangeAspect="1"/>
          </p:cNvPicPr>
          <p:nvPr userDrawn="1"/>
        </p:nvPicPr>
        <p:blipFill rotWithShape="1">
          <a:blip r:embed="rId3" cstate="print">
            <a:extLst>
              <a:ext uri="{28A0092B-C50C-407E-A947-70E740481C1C}">
                <a14:useLocalDpi xmlns:a14="http://schemas.microsoft.com/office/drawing/2010/main" val="0"/>
              </a:ext>
            </a:extLst>
          </a:blip>
          <a:srcRect/>
          <a:stretch/>
        </p:blipFill>
        <p:spPr>
          <a:xfrm>
            <a:off x="-9526" y="-36286"/>
            <a:ext cx="9143999" cy="6894285"/>
          </a:xfrm>
          <a:prstGeom prst="rect">
            <a:avLst/>
          </a:prstGeom>
        </p:spPr>
      </p:pic>
      <p:sp>
        <p:nvSpPr>
          <p:cNvPr id="2" name="Title 1"/>
          <p:cNvSpPr>
            <a:spLocks noGrp="1"/>
          </p:cNvSpPr>
          <p:nvPr>
            <p:ph type="title"/>
          </p:nvPr>
        </p:nvSpPr>
        <p:spPr>
          <a:xfrm>
            <a:off x="341524" y="122464"/>
            <a:ext cx="4522620" cy="5178843"/>
          </a:xfrm>
        </p:spPr>
        <p:txBody>
          <a:bodyPr>
            <a:noAutofit/>
          </a:bodyPr>
          <a:lstStyle>
            <a:lvl1pPr algn="l">
              <a:defRPr lang="en-US" sz="4800" kern="1200" dirty="0">
                <a:solidFill>
                  <a:srgbClr val="290088"/>
                </a:solidFill>
                <a:latin typeface="+mn-lt"/>
                <a:ea typeface="+mj-ea"/>
                <a:cs typeface="+mj-cs"/>
              </a:defRPr>
            </a:lvl1pPr>
          </a:lstStyle>
          <a:p>
            <a:r>
              <a:rPr lang="en-US"/>
              <a:t>Click to edit Master title style</a:t>
            </a:r>
            <a:endParaRPr lang="en-US" dirty="0"/>
          </a:p>
        </p:txBody>
      </p:sp>
      <p:sp>
        <p:nvSpPr>
          <p:cNvPr id="14" name="Text Placeholder 13"/>
          <p:cNvSpPr>
            <a:spLocks noGrp="1"/>
          </p:cNvSpPr>
          <p:nvPr>
            <p:ph type="body" sz="quarter" idx="10"/>
          </p:nvPr>
        </p:nvSpPr>
        <p:spPr>
          <a:xfrm>
            <a:off x="4352925" y="5210119"/>
            <a:ext cx="4791075" cy="1647879"/>
          </a:xfrm>
        </p:spPr>
        <p:txBody>
          <a:bodyPr>
            <a:normAutofit/>
          </a:bodyPr>
          <a:lstStyle>
            <a:lvl1pPr marL="0" indent="0" algn="l">
              <a:buNone/>
              <a:defRPr sz="2000">
                <a:solidFill>
                  <a:srgbClr val="290088"/>
                </a:solidFill>
                <a:latin typeface="+mj-lt"/>
              </a:defRPr>
            </a:lvl1pPr>
            <a:lvl2pPr marL="457200" indent="0" algn="ctr">
              <a:buNone/>
              <a:defRPr sz="1800">
                <a:latin typeface="HelveticaNeueLT Std Cn" panose="020B0506030502030204" pitchFamily="34" charset="0"/>
              </a:defRPr>
            </a:lvl2pPr>
            <a:lvl3pPr marL="914400" indent="0" algn="ctr">
              <a:buNone/>
              <a:defRPr sz="1800">
                <a:latin typeface="HelveticaNeueLT Std Cn" panose="020B0506030502030204" pitchFamily="34" charset="0"/>
              </a:defRPr>
            </a:lvl3pPr>
            <a:lvl4pPr marL="1371600" indent="0" algn="ctr">
              <a:buNone/>
              <a:defRPr sz="1800">
                <a:latin typeface="HelveticaNeueLT Std Cn" panose="020B0506030502030204" pitchFamily="34" charset="0"/>
              </a:defRPr>
            </a:lvl4pPr>
            <a:lvl5pPr marL="1828800" indent="0" algn="ctr">
              <a:buNone/>
              <a:defRPr sz="1800">
                <a:latin typeface="HelveticaNeueLT Std Cn" panose="020B0506030502030204" pitchFamily="34" charset="0"/>
              </a:defRPr>
            </a:lvl5pPr>
          </a:lstStyle>
          <a:p>
            <a:pPr lvl="0"/>
            <a:r>
              <a:rPr lang="en-US"/>
              <a:t>Click to edit Master text styles</a:t>
            </a:r>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526" y="5319449"/>
            <a:ext cx="4203201" cy="775718"/>
          </a:xfrm>
          <a:prstGeom prst="rect">
            <a:avLst/>
          </a:prstGeom>
        </p:spPr>
      </p:pic>
    </p:spTree>
    <p:extLst>
      <p:ext uri="{BB962C8B-B14F-4D97-AF65-F5344CB8AC3E}">
        <p14:creationId xmlns:p14="http://schemas.microsoft.com/office/powerpoint/2010/main" val="531847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095996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23888" y="0"/>
            <a:ext cx="7886700" cy="6857999"/>
          </a:xfrm>
        </p:spPr>
        <p:txBody>
          <a:bodyPr anchor="ctr" anchorCtr="0">
            <a:normAutofit/>
          </a:bodyPr>
          <a:lstStyle>
            <a:lvl1pPr algn="ctr">
              <a:defRPr sz="9600">
                <a:solidFill>
                  <a:schemeClr val="bg1"/>
                </a:solidFill>
                <a:latin typeface="+mj-lt"/>
              </a:defRPr>
            </a:lvl1pPr>
          </a:lstStyle>
          <a:p>
            <a:r>
              <a:rPr lang="en-US"/>
              <a:t>Click to edit Master title style</a:t>
            </a:r>
            <a:endParaRPr lang="en-US" dirty="0"/>
          </a:p>
        </p:txBody>
      </p:sp>
    </p:spTree>
    <p:extLst>
      <p:ext uri="{BB962C8B-B14F-4D97-AF65-F5344CB8AC3E}">
        <p14:creationId xmlns:p14="http://schemas.microsoft.com/office/powerpoint/2010/main" val="55407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9025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627534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144472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8962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2_Custom Layout">
    <p:bg>
      <p:bgPr>
        <a:solidFill>
          <a:srgbClr val="F6F4EF"/>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8413205" y="6176963"/>
            <a:ext cx="604303" cy="681037"/>
          </a:xfrm>
          <a:prstGeom prst="rect">
            <a:avLst/>
          </a:prstGeom>
        </p:spPr>
      </p:pic>
    </p:spTree>
    <p:extLst>
      <p:ext uri="{BB962C8B-B14F-4D97-AF65-F5344CB8AC3E}">
        <p14:creationId xmlns:p14="http://schemas.microsoft.com/office/powerpoint/2010/main" val="13832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16" cstate="print">
            <a:extLst>
              <a:ext uri="{28A0092B-C50C-407E-A947-70E740481C1C}">
                <a14:useLocalDpi xmlns:a14="http://schemas.microsoft.com/office/drawing/2010/main" val="0"/>
              </a:ext>
            </a:extLst>
          </a:blip>
          <a:srcRect/>
          <a:stretch/>
        </p:blipFill>
        <p:spPr>
          <a:xfrm>
            <a:off x="1" y="-36285"/>
            <a:ext cx="9143999" cy="6894285"/>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latin typeface="HelveticaNeueLT Std Lt Cn" panose="020B0406020202030204" pitchFamily="34" charset="0"/>
              </a:defRPr>
            </a:lvl1pPr>
          </a:lstStyle>
          <a:p>
            <a:fld id="{CD03EA6F-09DB-443B-B17A-76613FDF79B8}" type="datetimeFigureOut">
              <a:rPr lang="en-US" smtClean="0"/>
              <a:pPr/>
              <a:t>8/26/20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latin typeface="HelveticaNeueLT Std Lt Cn" panose="020B0406020202030204" pitchFamily="34" charset="0"/>
              </a:defRPr>
            </a:lvl1pPr>
          </a:lstStyle>
          <a:p>
            <a:endParaRPr lang="en-US"/>
          </a:p>
        </p:txBody>
      </p:sp>
      <p:sp>
        <p:nvSpPr>
          <p:cNvPr id="6" name="Slide Number Placeholder 5"/>
          <p:cNvSpPr>
            <a:spLocks noGrp="1"/>
          </p:cNvSpPr>
          <p:nvPr>
            <p:ph type="sldNum" sz="quarter" idx="4"/>
          </p:nvPr>
        </p:nvSpPr>
        <p:spPr>
          <a:xfrm>
            <a:off x="6457950" y="6356351"/>
            <a:ext cx="1681732" cy="365125"/>
          </a:xfrm>
          <a:prstGeom prst="rect">
            <a:avLst/>
          </a:prstGeom>
        </p:spPr>
        <p:txBody>
          <a:bodyPr vert="horz" lIns="91440" tIns="45720" rIns="91440" bIns="45720" rtlCol="0" anchor="ctr"/>
          <a:lstStyle>
            <a:lvl1pPr algn="r">
              <a:defRPr sz="1200">
                <a:solidFill>
                  <a:schemeClr val="tx1">
                    <a:tint val="75000"/>
                  </a:schemeClr>
                </a:solidFill>
                <a:latin typeface="HelveticaNeueLT Std Lt Cn" panose="020B0406020202030204" pitchFamily="34" charset="0"/>
              </a:defRPr>
            </a:lvl1pPr>
          </a:lstStyle>
          <a:p>
            <a:fld id="{E53BA949-CD2C-4590-B090-BB94B8C913C7}" type="slidenum">
              <a:rPr lang="en-US" smtClean="0"/>
              <a:pPr/>
              <a:t>‹#›</a:t>
            </a:fld>
            <a:endParaRPr lang="en-US"/>
          </a:p>
        </p:txBody>
      </p:sp>
      <p:pic>
        <p:nvPicPr>
          <p:cNvPr id="7" name="Picture 6"/>
          <p:cNvPicPr>
            <a:picLocks noChangeAspect="1"/>
          </p:cNvPicPr>
          <p:nvPr userDrawn="1"/>
        </p:nvPicPr>
        <p:blipFill rotWithShape="1">
          <a:blip r:embed="rId17" cstate="print">
            <a:extLst>
              <a:ext uri="{28A0092B-C50C-407E-A947-70E740481C1C}">
                <a14:useLocalDpi xmlns:a14="http://schemas.microsoft.com/office/drawing/2010/main" val="0"/>
              </a:ext>
            </a:extLst>
          </a:blip>
          <a:srcRect/>
          <a:stretch/>
        </p:blipFill>
        <p:spPr>
          <a:xfrm>
            <a:off x="8413205" y="6176963"/>
            <a:ext cx="604303" cy="681037"/>
          </a:xfrm>
          <a:prstGeom prst="rect">
            <a:avLst/>
          </a:prstGeom>
        </p:spPr>
      </p:pic>
    </p:spTree>
    <p:extLst>
      <p:ext uri="{BB962C8B-B14F-4D97-AF65-F5344CB8AC3E}">
        <p14:creationId xmlns:p14="http://schemas.microsoft.com/office/powerpoint/2010/main" val="3250088108"/>
      </p:ext>
    </p:extLst>
  </p:cSld>
  <p:clrMap bg1="lt1" tx1="dk1" bg2="lt2" tx2="dk2" accent1="accent1" accent2="accent2" accent3="accent3" accent4="accent4" accent5="accent5" accent6="accent6" hlink="hlink" folHlink="folHlink"/>
  <p:sldLayoutIdLst>
    <p:sldLayoutId id="2147483663" r:id="rId1"/>
    <p:sldLayoutId id="2147483704" r:id="rId2"/>
    <p:sldLayoutId id="2147483664" r:id="rId3"/>
    <p:sldLayoutId id="2147483665" r:id="rId4"/>
    <p:sldLayoutId id="2147483666" r:id="rId5"/>
    <p:sldLayoutId id="2147483667" r:id="rId6"/>
    <p:sldLayoutId id="2147483668" r:id="rId7"/>
    <p:sldLayoutId id="2147483670" r:id="rId8"/>
    <p:sldLayoutId id="2147483683" r:id="rId9"/>
    <p:sldLayoutId id="2147483712" r:id="rId10"/>
    <p:sldLayoutId id="2147483672" r:id="rId11"/>
    <p:sldLayoutId id="2147483684" r:id="rId12"/>
    <p:sldLayoutId id="2147483706" r:id="rId13"/>
    <p:sldLayoutId id="2147483711"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lnSpc>
          <a:spcPct val="90000"/>
        </a:lnSpc>
        <a:spcBef>
          <a:spcPct val="0"/>
        </a:spcBef>
        <a:buNone/>
        <a:defRPr sz="4000" kern="1200">
          <a:solidFill>
            <a:srgbClr val="290088"/>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290088"/>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290088"/>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290088"/>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290088"/>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HelveticaNeueLT Std Lt" panose="020B04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4737E-9F92-4F78-88B4-311046233A72}"/>
              </a:ext>
            </a:extLst>
          </p:cNvPr>
          <p:cNvSpPr>
            <a:spLocks noGrp="1"/>
          </p:cNvSpPr>
          <p:nvPr>
            <p:ph type="title"/>
          </p:nvPr>
        </p:nvSpPr>
        <p:spPr/>
        <p:txBody>
          <a:bodyPr/>
          <a:lstStyle/>
          <a:p>
            <a:r>
              <a:rPr lang="en-CA" dirty="0"/>
              <a:t>Week 1: Recap</a:t>
            </a:r>
          </a:p>
        </p:txBody>
      </p:sp>
      <p:sp>
        <p:nvSpPr>
          <p:cNvPr id="3" name="Text Placeholder 2">
            <a:extLst>
              <a:ext uri="{FF2B5EF4-FFF2-40B4-BE49-F238E27FC236}">
                <a16:creationId xmlns:a16="http://schemas.microsoft.com/office/drawing/2014/main" id="{C2942145-9523-4ABF-B225-3A8DD455D616}"/>
              </a:ext>
            </a:extLst>
          </p:cNvPr>
          <p:cNvSpPr>
            <a:spLocks noGrp="1"/>
          </p:cNvSpPr>
          <p:nvPr>
            <p:ph type="body" sz="quarter" idx="10"/>
          </p:nvPr>
        </p:nvSpPr>
        <p:spPr/>
        <p:txBody>
          <a:bodyPr/>
          <a:lstStyle/>
          <a:p>
            <a:r>
              <a:rPr lang="en-CA" dirty="0"/>
              <a:t>C-DELTA Training of Trainers online course</a:t>
            </a:r>
          </a:p>
          <a:p>
            <a:endParaRPr lang="en-CA" dirty="0"/>
          </a:p>
        </p:txBody>
      </p:sp>
    </p:spTree>
    <p:extLst>
      <p:ext uri="{BB962C8B-B14F-4D97-AF65-F5344CB8AC3E}">
        <p14:creationId xmlns:p14="http://schemas.microsoft.com/office/powerpoint/2010/main" val="1216704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56793"/>
            <a:ext cx="7886700" cy="2520280"/>
          </a:xfrm>
        </p:spPr>
        <p:txBody>
          <a:bodyPr>
            <a:normAutofit fontScale="90000"/>
          </a:bodyPr>
          <a:lstStyle/>
          <a:p>
            <a:pPr algn="ctr"/>
            <a:br>
              <a:rPr lang="en-ZA" dirty="0">
                <a:solidFill>
                  <a:srgbClr val="290088"/>
                </a:solidFill>
              </a:rPr>
            </a:br>
            <a:r>
              <a:rPr lang="en-ZA" sz="3600" dirty="0"/>
              <a:t>Why is/was unpacking those concepts so important?</a:t>
            </a:r>
            <a:br>
              <a:rPr lang="en-ZA" sz="3600" dirty="0"/>
            </a:br>
            <a:br>
              <a:rPr lang="en-ZA" sz="3600" dirty="0"/>
            </a:br>
            <a:r>
              <a:rPr lang="en-ZA" sz="3600" dirty="0"/>
              <a:t> And why are those concepts so important to understanding the C-DELTA curriculum?</a:t>
            </a:r>
          </a:p>
        </p:txBody>
      </p:sp>
    </p:spTree>
    <p:extLst>
      <p:ext uri="{BB962C8B-B14F-4D97-AF65-F5344CB8AC3E}">
        <p14:creationId xmlns:p14="http://schemas.microsoft.com/office/powerpoint/2010/main" val="2653927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5A262-3C03-C54E-B3F2-3A6396782F2F}"/>
              </a:ext>
            </a:extLst>
          </p:cNvPr>
          <p:cNvSpPr>
            <a:spLocks noGrp="1"/>
          </p:cNvSpPr>
          <p:nvPr>
            <p:ph type="title"/>
          </p:nvPr>
        </p:nvSpPr>
        <p:spPr/>
        <p:txBody>
          <a:bodyPr/>
          <a:lstStyle/>
          <a:p>
            <a:r>
              <a:rPr lang="en-US" dirty="0"/>
              <a:t>Core concepts </a:t>
            </a:r>
          </a:p>
        </p:txBody>
      </p:sp>
      <p:sp>
        <p:nvSpPr>
          <p:cNvPr id="3" name="Content Placeholder 2">
            <a:extLst>
              <a:ext uri="{FF2B5EF4-FFF2-40B4-BE49-F238E27FC236}">
                <a16:creationId xmlns:a16="http://schemas.microsoft.com/office/drawing/2014/main" id="{B91DA518-6CAA-5649-A658-945107B54062}"/>
              </a:ext>
            </a:extLst>
          </p:cNvPr>
          <p:cNvSpPr>
            <a:spLocks noGrp="1"/>
          </p:cNvSpPr>
          <p:nvPr>
            <p:ph idx="1"/>
          </p:nvPr>
        </p:nvSpPr>
        <p:spPr/>
        <p:txBody>
          <a:bodyPr>
            <a:normAutofit fontScale="92500" lnSpcReduction="20000"/>
          </a:bodyPr>
          <a:lstStyle/>
          <a:p>
            <a:r>
              <a:rPr lang="en-ZA" dirty="0"/>
              <a:t>Digital Literacy, Identity, Footprint , Networks</a:t>
            </a:r>
            <a:r>
              <a:rPr lang="en-ZA" baseline="0" dirty="0"/>
              <a:t> &amp; </a:t>
            </a:r>
            <a:r>
              <a:rPr lang="en-ZA" dirty="0"/>
              <a:t>Community</a:t>
            </a:r>
            <a:r>
              <a:rPr lang="en-ZA" baseline="0" dirty="0"/>
              <a:t> </a:t>
            </a:r>
            <a:r>
              <a:rPr lang="en-ZA" dirty="0"/>
              <a:t> are core to the  approach of the C-DELTA curriculum. </a:t>
            </a:r>
          </a:p>
          <a:p>
            <a:r>
              <a:rPr lang="en-ZA" dirty="0"/>
              <a:t>When thinking about our own (or anyone</a:t>
            </a:r>
            <a:r>
              <a:rPr lang="en-ZA" baseline="0" dirty="0"/>
              <a:t> else's) Digital Identity you need to understand the persons (and our own) </a:t>
            </a:r>
            <a:r>
              <a:rPr lang="en-ZA" dirty="0"/>
              <a:t>context </a:t>
            </a:r>
          </a:p>
          <a:p>
            <a:pPr marL="342900" indent="-223838">
              <a:lnSpc>
                <a:spcPct val="100000"/>
              </a:lnSpc>
              <a:spcBef>
                <a:spcPts val="0"/>
              </a:spcBef>
              <a:buClr>
                <a:srgbClr val="000000"/>
              </a:buClr>
              <a:buSzPts val="1100"/>
              <a:buFont typeface="Arial"/>
              <a:buChar char="●"/>
              <a:defRPr/>
            </a:pPr>
            <a:r>
              <a:rPr lang="en-ZA" dirty="0"/>
              <a:t>People use of technology is different as a result of their context which means that being a digital education leader is socially situated)</a:t>
            </a:r>
          </a:p>
          <a:p>
            <a:r>
              <a:rPr lang="en-ZA" dirty="0"/>
              <a:t>You can’t be a DEL unless</a:t>
            </a:r>
            <a:r>
              <a:rPr lang="en-ZA" baseline="0" dirty="0"/>
              <a:t> you </a:t>
            </a:r>
          </a:p>
          <a:p>
            <a:pPr lvl="1"/>
            <a:r>
              <a:rPr lang="en-ZA" baseline="0" dirty="0"/>
              <a:t>Use Technology (well?)</a:t>
            </a:r>
          </a:p>
          <a:p>
            <a:pPr lvl="1"/>
            <a:r>
              <a:rPr lang="en-ZA" baseline="0" dirty="0"/>
              <a:t>Have some sort of digital presence</a:t>
            </a:r>
          </a:p>
          <a:p>
            <a:pPr lvl="1"/>
            <a:r>
              <a:rPr lang="en-ZA" baseline="0" dirty="0"/>
              <a:t>Are aware of the purpose of your use</a:t>
            </a:r>
          </a:p>
          <a:p>
            <a:endParaRPr lang="en-US" dirty="0"/>
          </a:p>
        </p:txBody>
      </p:sp>
    </p:spTree>
    <p:extLst>
      <p:ext uri="{BB962C8B-B14F-4D97-AF65-F5344CB8AC3E}">
        <p14:creationId xmlns:p14="http://schemas.microsoft.com/office/powerpoint/2010/main" val="31513148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535F7-29B1-244F-95F5-EF950950035F}"/>
              </a:ext>
            </a:extLst>
          </p:cNvPr>
          <p:cNvSpPr>
            <a:spLocks noGrp="1"/>
          </p:cNvSpPr>
          <p:nvPr>
            <p:ph type="title"/>
          </p:nvPr>
        </p:nvSpPr>
        <p:spPr/>
        <p:txBody>
          <a:bodyPr/>
          <a:lstStyle/>
          <a:p>
            <a:r>
              <a:rPr lang="en-US" dirty="0"/>
              <a:t>Being a digital education leader</a:t>
            </a:r>
          </a:p>
        </p:txBody>
      </p:sp>
      <p:sp>
        <p:nvSpPr>
          <p:cNvPr id="3" name="Content Placeholder 2">
            <a:extLst>
              <a:ext uri="{FF2B5EF4-FFF2-40B4-BE49-F238E27FC236}">
                <a16:creationId xmlns:a16="http://schemas.microsoft.com/office/drawing/2014/main" id="{E06F4158-5959-7942-B228-9F18E2A45A1D}"/>
              </a:ext>
            </a:extLst>
          </p:cNvPr>
          <p:cNvSpPr>
            <a:spLocks noGrp="1"/>
          </p:cNvSpPr>
          <p:nvPr>
            <p:ph idx="1"/>
          </p:nvPr>
        </p:nvSpPr>
        <p:spPr/>
        <p:txBody>
          <a:bodyPr>
            <a:normAutofit fontScale="92500" lnSpcReduction="20000"/>
          </a:bodyPr>
          <a:lstStyle/>
          <a:p>
            <a:r>
              <a:rPr lang="en-ZA" dirty="0"/>
              <a:t>is not an ability it’s a practice</a:t>
            </a:r>
          </a:p>
          <a:p>
            <a:r>
              <a:rPr lang="en-ZA" baseline="0" dirty="0"/>
              <a:t>The process of getting to be a DEL is </a:t>
            </a:r>
          </a:p>
          <a:p>
            <a:r>
              <a:rPr lang="en-ZA" baseline="0" dirty="0"/>
              <a:t>&gt;&gt; </a:t>
            </a:r>
            <a:r>
              <a:rPr lang="en-ZA" b="1" baseline="0" dirty="0"/>
              <a:t>understanding</a:t>
            </a:r>
            <a:r>
              <a:rPr lang="en-ZA" baseline="0" dirty="0"/>
              <a:t> your own digital practices </a:t>
            </a:r>
          </a:p>
          <a:p>
            <a:r>
              <a:rPr lang="en-ZA" baseline="0" dirty="0"/>
              <a:t>&gt;&gt; </a:t>
            </a:r>
            <a:r>
              <a:rPr lang="en-ZA" b="1" baseline="0" dirty="0"/>
              <a:t>reflecting</a:t>
            </a:r>
            <a:r>
              <a:rPr lang="en-ZA" baseline="0" dirty="0"/>
              <a:t> on your own practices to understand how others are using technology (because their use </a:t>
            </a:r>
            <a:r>
              <a:rPr lang="en-ZA" u="sng" baseline="0" dirty="0"/>
              <a:t>will</a:t>
            </a:r>
            <a:r>
              <a:rPr lang="en-ZA" baseline="0" dirty="0"/>
              <a:t> be different from your own) </a:t>
            </a:r>
          </a:p>
          <a:p>
            <a:r>
              <a:rPr lang="en-ZA" baseline="0" dirty="0"/>
              <a:t>&gt;&gt; understand/reflect on how another persons use of the technology might be </a:t>
            </a:r>
            <a:r>
              <a:rPr lang="en-ZA" b="1" baseline="0" dirty="0"/>
              <a:t>influenced</a:t>
            </a:r>
            <a:r>
              <a:rPr lang="en-ZA" baseline="0" dirty="0"/>
              <a:t>/directed by </a:t>
            </a:r>
            <a:r>
              <a:rPr lang="en-ZA" u="sng" baseline="0" dirty="0"/>
              <a:t>their</a:t>
            </a:r>
            <a:r>
              <a:rPr lang="en-ZA" baseline="0" dirty="0"/>
              <a:t> social norms (i.e. “but all my friends use it that way”) or policy (i.e. Teachers in a school directed to use the LMS/CMS) </a:t>
            </a:r>
          </a:p>
          <a:p>
            <a:r>
              <a:rPr lang="en-ZA" baseline="0" dirty="0"/>
              <a:t>&gt;&gt; then </a:t>
            </a:r>
            <a:r>
              <a:rPr lang="en-ZA" b="1" baseline="0" dirty="0"/>
              <a:t>support</a:t>
            </a:r>
            <a:r>
              <a:rPr lang="en-ZA" baseline="0" dirty="0"/>
              <a:t> other users of technology in their use of technologies for educational purposes</a:t>
            </a:r>
          </a:p>
          <a:p>
            <a:endParaRPr lang="en-ZA" baseline="0" dirty="0"/>
          </a:p>
          <a:p>
            <a:endParaRPr lang="en-US" dirty="0"/>
          </a:p>
        </p:txBody>
      </p:sp>
    </p:spTree>
    <p:extLst>
      <p:ext uri="{BB962C8B-B14F-4D97-AF65-F5344CB8AC3E}">
        <p14:creationId xmlns:p14="http://schemas.microsoft.com/office/powerpoint/2010/main" val="47093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dirty="0">
                <a:solidFill>
                  <a:srgbClr val="290088"/>
                </a:solidFill>
              </a:rPr>
              <a:t>Some visual ways to thinking about DI and being a DEL </a:t>
            </a:r>
          </a:p>
        </p:txBody>
      </p:sp>
      <p:pic>
        <p:nvPicPr>
          <p:cNvPr id="3" name="Picture 2" descr="beetham-sharpe.png"/>
          <p:cNvPicPr>
            <a:picLocks noChangeAspect="1"/>
          </p:cNvPicPr>
          <p:nvPr/>
        </p:nvPicPr>
        <p:blipFill>
          <a:blip r:embed="rId3"/>
          <a:stretch>
            <a:fillRect/>
          </a:stretch>
        </p:blipFill>
        <p:spPr>
          <a:xfrm>
            <a:off x="683569" y="2204864"/>
            <a:ext cx="3734321" cy="2429214"/>
          </a:xfrm>
          <a:prstGeom prst="rect">
            <a:avLst/>
          </a:prstGeom>
        </p:spPr>
      </p:pic>
      <p:sp>
        <p:nvSpPr>
          <p:cNvPr id="4" name="Rectangle 3"/>
          <p:cNvSpPr/>
          <p:nvPr/>
        </p:nvSpPr>
        <p:spPr>
          <a:xfrm>
            <a:off x="467544" y="4797153"/>
            <a:ext cx="4572000" cy="430887"/>
          </a:xfrm>
          <a:prstGeom prst="rect">
            <a:avLst/>
          </a:prstGeom>
        </p:spPr>
        <p:txBody>
          <a:bodyPr>
            <a:spAutoFit/>
          </a:bodyPr>
          <a:lstStyle/>
          <a:p>
            <a:r>
              <a:rPr lang="en-ZA" sz="1100" i="1" dirty="0">
                <a:latin typeface="Calibri" pitchFamily="34" charset="0"/>
              </a:rPr>
              <a:t>“PYRAMID MODEL” OF DIGITAL LITERACY DEVELOPMENT.</a:t>
            </a:r>
            <a:br>
              <a:rPr lang="en-ZA" sz="1100" i="1" dirty="0">
                <a:latin typeface="Calibri" pitchFamily="34" charset="0"/>
              </a:rPr>
            </a:br>
            <a:r>
              <a:rPr lang="en-ZA" sz="1100" i="1" dirty="0">
                <a:latin typeface="Calibri" pitchFamily="34" charset="0"/>
              </a:rPr>
              <a:t>Reproduced/adapted with permission from Sharpe &amp; </a:t>
            </a:r>
            <a:r>
              <a:rPr lang="en-ZA" sz="1100" i="1" dirty="0" err="1">
                <a:latin typeface="Calibri" pitchFamily="34" charset="0"/>
              </a:rPr>
              <a:t>Beetham</a:t>
            </a:r>
            <a:r>
              <a:rPr lang="en-ZA" sz="1100" i="1" dirty="0">
                <a:latin typeface="Calibri" pitchFamily="34" charset="0"/>
              </a:rPr>
              <a:t> (2010)</a:t>
            </a:r>
          </a:p>
        </p:txBody>
      </p:sp>
      <p:pic>
        <p:nvPicPr>
          <p:cNvPr id="6" name="Picture 5" descr="circles DEL.png"/>
          <p:cNvPicPr>
            <a:picLocks noChangeAspect="1"/>
          </p:cNvPicPr>
          <p:nvPr/>
        </p:nvPicPr>
        <p:blipFill>
          <a:blip r:embed="rId4"/>
          <a:stretch>
            <a:fillRect/>
          </a:stretch>
        </p:blipFill>
        <p:spPr>
          <a:xfrm>
            <a:off x="5436097" y="1916833"/>
            <a:ext cx="3212327" cy="2822215"/>
          </a:xfrm>
          <a:prstGeom prst="rect">
            <a:avLst/>
          </a:prstGeom>
        </p:spPr>
      </p:pic>
      <p:sp>
        <p:nvSpPr>
          <p:cNvPr id="7" name="Rectangle 6"/>
          <p:cNvSpPr/>
          <p:nvPr/>
        </p:nvSpPr>
        <p:spPr>
          <a:xfrm>
            <a:off x="4572000" y="4797152"/>
            <a:ext cx="4572000" cy="430887"/>
          </a:xfrm>
          <a:prstGeom prst="rect">
            <a:avLst/>
          </a:prstGeom>
        </p:spPr>
        <p:txBody>
          <a:bodyPr>
            <a:spAutoFit/>
          </a:bodyPr>
          <a:lstStyle/>
          <a:p>
            <a:r>
              <a:rPr lang="en-ZA" sz="1100" i="1" dirty="0">
                <a:latin typeface="Calibri" pitchFamily="34" charset="0"/>
              </a:rPr>
              <a:t>Digital Practitioner Framework reproduced/adapted with permission from Bennett (2014)</a:t>
            </a:r>
          </a:p>
        </p:txBody>
      </p:sp>
    </p:spTree>
    <p:extLst>
      <p:ext uri="{BB962C8B-B14F-4D97-AF65-F5344CB8AC3E}">
        <p14:creationId xmlns:p14="http://schemas.microsoft.com/office/powerpoint/2010/main" val="3606080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4AD1A-4F30-4607-8C3E-6A3112510108}"/>
              </a:ext>
            </a:extLst>
          </p:cNvPr>
          <p:cNvSpPr>
            <a:spLocks noGrp="1"/>
          </p:cNvSpPr>
          <p:nvPr>
            <p:ph type="title"/>
          </p:nvPr>
        </p:nvSpPr>
        <p:spPr/>
        <p:txBody>
          <a:bodyPr/>
          <a:lstStyle/>
          <a:p>
            <a:r>
              <a:rPr lang="en-US" dirty="0"/>
              <a:t>Thank You </a:t>
            </a:r>
            <a:endParaRPr lang="en-CA" dirty="0"/>
          </a:p>
        </p:txBody>
      </p:sp>
      <p:sp>
        <p:nvSpPr>
          <p:cNvPr id="4" name="TextBox 3">
            <a:extLst>
              <a:ext uri="{FF2B5EF4-FFF2-40B4-BE49-F238E27FC236}">
                <a16:creationId xmlns:a16="http://schemas.microsoft.com/office/drawing/2014/main" id="{79D2E097-7B3F-4101-ACBA-6F5C15E8C58A}"/>
              </a:ext>
            </a:extLst>
          </p:cNvPr>
          <p:cNvSpPr txBox="1"/>
          <p:nvPr/>
        </p:nvSpPr>
        <p:spPr>
          <a:xfrm>
            <a:off x="0" y="5666263"/>
            <a:ext cx="9144000" cy="1200329"/>
          </a:xfrm>
          <a:prstGeom prst="rect">
            <a:avLst/>
          </a:prstGeom>
          <a:noFill/>
        </p:spPr>
        <p:txBody>
          <a:bodyPr wrap="square" rtlCol="0">
            <a:spAutoFit/>
          </a:bodyPr>
          <a:lstStyle/>
          <a:p>
            <a:pPr algn="ctr"/>
            <a:r>
              <a:rPr lang="en-CA" dirty="0">
                <a:solidFill>
                  <a:schemeClr val="bg1"/>
                </a:solidFill>
              </a:rPr>
              <a:t>© Commonwealth of Learning, 2020. Available in Creative Commons Attribution-</a:t>
            </a:r>
            <a:r>
              <a:rPr lang="en-CA" dirty="0" err="1">
                <a:solidFill>
                  <a:schemeClr val="bg1"/>
                </a:solidFill>
              </a:rPr>
              <a:t>ShareAlike</a:t>
            </a:r>
            <a:r>
              <a:rPr lang="en-CA" dirty="0">
                <a:solidFill>
                  <a:schemeClr val="bg1"/>
                </a:solidFill>
              </a:rPr>
              <a:t> 4.0 International license to copy, remix and redistribute with attribution to the original source (copyright holder), and the derivative is also shared with similar license.</a:t>
            </a:r>
          </a:p>
          <a:p>
            <a:endParaRPr lang="en-CA" dirty="0"/>
          </a:p>
        </p:txBody>
      </p:sp>
      <p:pic>
        <p:nvPicPr>
          <p:cNvPr id="6" name="Picture 5">
            <a:extLst>
              <a:ext uri="{FF2B5EF4-FFF2-40B4-BE49-F238E27FC236}">
                <a16:creationId xmlns:a16="http://schemas.microsoft.com/office/drawing/2014/main" id="{498DFB93-1B82-4EB1-A0F4-CDBB9292CA0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08770" y="5200022"/>
            <a:ext cx="1095469" cy="429442"/>
          </a:xfrm>
          <a:prstGeom prst="rect">
            <a:avLst/>
          </a:prstGeom>
        </p:spPr>
      </p:pic>
    </p:spTree>
    <p:extLst>
      <p:ext uri="{BB962C8B-B14F-4D97-AF65-F5344CB8AC3E}">
        <p14:creationId xmlns:p14="http://schemas.microsoft.com/office/powerpoint/2010/main" val="3406424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L PowerPoint - Standard_template" id="{0CBFE916-1CE5-44B2-B3BB-8A17663D4413}" vid="{F5210BE5-C26B-4283-9FFE-7D960DF904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1B1B993D657BD42B16571A6A7AAE2A9" ma:contentTypeVersion="30" ma:contentTypeDescription="Create a new document." ma:contentTypeScope="" ma:versionID="41975f9d27a220bcd806a2a274ebb024">
  <xsd:schema xmlns:xsd="http://www.w3.org/2001/XMLSchema" xmlns:xs="http://www.w3.org/2001/XMLSchema" xmlns:p="http://schemas.microsoft.com/office/2006/metadata/properties" xmlns:ns2="f10d4b91-f67c-4c9d-99a2-7e1788ba4b26" xmlns:ns3="8f89d06d-d4ec-4e64-a157-37747344c90e" xmlns:ns4="d7f63a0c-3387-4091-80af-370ec6ca6610" targetNamespace="http://schemas.microsoft.com/office/2006/metadata/properties" ma:root="true" ma:fieldsID="17bcd94237993bc23c0b129d90b56f94" ns2:_="" ns3:_="" ns4:_="">
    <xsd:import namespace="f10d4b91-f67c-4c9d-99a2-7e1788ba4b26"/>
    <xsd:import namespace="8f89d06d-d4ec-4e64-a157-37747344c90e"/>
    <xsd:import namespace="d7f63a0c-3387-4091-80af-370ec6ca6610"/>
    <xsd:element name="properties">
      <xsd:complexType>
        <xsd:sequence>
          <xsd:element name="documentManagement">
            <xsd:complexType>
              <xsd:all>
                <xsd:element ref="ns2:Publication_x0020_Date" minOccurs="0"/>
                <xsd:element ref="ns2:Description0" minOccurs="0"/>
                <xsd:element ref="ns4:_dlc_DocId" minOccurs="0"/>
                <xsd:element ref="ns4:_dlc_DocIdUrl" minOccurs="0"/>
                <xsd:element ref="ns4:_dlc_DocIdPersistId" minOccurs="0"/>
                <xsd:element ref="ns3:of88eff9cb334256803b5fdc1080fcc0" minOccurs="0"/>
                <xsd:element ref="ns4:TaxCatchAll" minOccurs="0"/>
                <xsd:element ref="ns3:c6ded15b026848738649c123f94c2b37" minOccurs="0"/>
                <xsd:element ref="ns3:d225654933bc4eae91104c0dc2c25127" minOccurs="0"/>
                <xsd:element ref="ns3:gd37bf50347b43b28a635475fbcfbd0f" minOccurs="0"/>
                <xsd:element ref="ns4:TaxKeywordTaxHTField" minOccurs="0"/>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0d4b91-f67c-4c9d-99a2-7e1788ba4b26" elementFormDefault="qualified">
    <xsd:import namespace="http://schemas.microsoft.com/office/2006/documentManagement/types"/>
    <xsd:import namespace="http://schemas.microsoft.com/office/infopath/2007/PartnerControls"/>
    <xsd:element name="Publication_x0020_Date" ma:index="2" nillable="true" ma:displayName="Publication Date" ma:default="[today]" ma:format="DateOnly" ma:internalName="Publication_x0020_Date">
      <xsd:simpleType>
        <xsd:restriction base="dms:DateTime"/>
      </xsd:simpleType>
    </xsd:element>
    <xsd:element name="Description0" ma:index="8" nillable="true" ma:displayName="Description" ma:internalName="Description0">
      <xsd:simpleType>
        <xsd:restriction base="dms:Note">
          <xsd:maxLength value="255"/>
        </xsd:restriction>
      </xsd:simpleType>
    </xsd:element>
    <xsd:element name="Category" ma:index="24" nillable="true" ma:displayName="Category" ma:default="Corporate" ma:format="Dropdown" ma:internalName="Category">
      <xsd:simpleType>
        <xsd:restriction base="dms:Choice">
          <xsd:enumeration value="Corporate"/>
          <xsd:enumeration value="Finance, Admin &amp; HR"/>
          <xsd:enumeration value="Mail"/>
          <xsd:enumeration value="Programme"/>
          <xsd:enumeration value="Reporting"/>
          <xsd:enumeration value="Travel"/>
          <xsd:enumeration value="Contracts"/>
        </xsd:restriction>
      </xsd:simpleType>
    </xsd:element>
  </xsd:schema>
  <xsd:schema xmlns:xsd="http://www.w3.org/2001/XMLSchema" xmlns:xs="http://www.w3.org/2001/XMLSchema" xmlns:dms="http://schemas.microsoft.com/office/2006/documentManagement/types" xmlns:pc="http://schemas.microsoft.com/office/infopath/2007/PartnerControls" targetNamespace="8f89d06d-d4ec-4e64-a157-37747344c90e" elementFormDefault="qualified">
    <xsd:import namespace="http://schemas.microsoft.com/office/2006/documentManagement/types"/>
    <xsd:import namespace="http://schemas.microsoft.com/office/infopath/2007/PartnerControls"/>
    <xsd:element name="of88eff9cb334256803b5fdc1080fcc0" ma:index="14" nillable="true" ma:taxonomy="true" ma:internalName="of88eff9cb334256803b5fdc1080fcc0" ma:taxonomyFieldName="Authour_x002f_Source" ma:displayName="Author/Source" ma:readOnly="false" ma:default="" ma:fieldId="{8f88eff9-cb33-4256-803b-5fdc1080fcc0}" ma:taxonomyMulti="true" ma:sspId="358487c2-ea03-4029-b5bc-4ed1f8385f1b" ma:termSetId="7a5a9770-ee53-40ed-97e9-84eb0cea756f" ma:anchorId="00000000-0000-0000-0000-000000000000" ma:open="false" ma:isKeyword="false">
      <xsd:complexType>
        <xsd:sequence>
          <xsd:element ref="pc:Terms" minOccurs="0" maxOccurs="1"/>
        </xsd:sequence>
      </xsd:complexType>
    </xsd:element>
    <xsd:element name="c6ded15b026848738649c123f94c2b37" ma:index="16" nillable="true" ma:taxonomy="true" ma:internalName="c6ded15b026848738649c123f94c2b37" ma:taxonomyFieldName="Organisational_x0020_Activity" ma:displayName="Organisational Activity" ma:readOnly="false" ma:default="" ma:fieldId="{c6ded15b-0268-4873-8649-c123f94c2b37}" ma:taxonomyMulti="true" ma:sspId="358487c2-ea03-4029-b5bc-4ed1f8385f1b" ma:termSetId="5268b499-4897-4367-89a7-ad7bb1ed12bd" ma:anchorId="00000000-0000-0000-0000-000000000000" ma:open="false" ma:isKeyword="false">
      <xsd:complexType>
        <xsd:sequence>
          <xsd:element ref="pc:Terms" minOccurs="0" maxOccurs="1"/>
        </xsd:sequence>
      </xsd:complexType>
    </xsd:element>
    <xsd:element name="d225654933bc4eae91104c0dc2c25127" ma:index="17" nillable="true" ma:taxonomy="true" ma:internalName="d225654933bc4eae91104c0dc2c25127" ma:taxonomyFieldName="Region_x002f_Country" ma:displayName="Region/Country" ma:readOnly="false" ma:default="" ma:fieldId="{d2256549-33bc-4eae-9110-4c0dc2c25127}" ma:taxonomyMulti="true" ma:sspId="358487c2-ea03-4029-b5bc-4ed1f8385f1b" ma:termSetId="f7888d64-2ce2-43c0-b93f-a783c573d531" ma:anchorId="00000000-0000-0000-0000-000000000000" ma:open="false" ma:isKeyword="false">
      <xsd:complexType>
        <xsd:sequence>
          <xsd:element ref="pc:Terms" minOccurs="0" maxOccurs="1"/>
        </xsd:sequence>
      </xsd:complexType>
    </xsd:element>
    <xsd:element name="gd37bf50347b43b28a635475fbcfbd0f" ma:index="18" nillable="true" ma:taxonomy="true" ma:internalName="gd37bf50347b43b28a635475fbcfbd0f" ma:taxonomyFieldName="COL_x0020_Document_x0020_Type" ma:displayName="Document Type" ma:readOnly="false" ma:default="" ma:fieldId="{0d37bf50-347b-43b2-8a63-5475fbcfbd0f}" ma:taxonomyMulti="true" ma:sspId="358487c2-ea03-4029-b5bc-4ed1f8385f1b" ma:termSetId="cc730250-f0a1-4d64-a0f4-3c61e9fb9f6d"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7f63a0c-3387-4091-80af-370ec6ca6610" elementFormDefault="qualified">
    <xsd:import namespace="http://schemas.microsoft.com/office/2006/documentManagement/types"/>
    <xsd:import namespace="http://schemas.microsoft.com/office/infopath/2007/PartnerControls"/>
    <xsd:element name="_dlc_DocId" ma:index="11" nillable="true" ma:displayName="Document ID Value" ma:description="The value of the document ID assigned to this item." ma:internalName="_dlc_DocId" ma:readOnly="true">
      <xsd:simpleType>
        <xsd:restriction base="dms:Text"/>
      </xsd:simpleType>
    </xsd:element>
    <xsd:element name="_dlc_DocIdUrl" ma:index="1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3" nillable="true" ma:displayName="Persist ID" ma:description="Keep ID on add." ma:hidden="true" ma:internalName="_dlc_DocIdPersistId" ma:readOnly="true">
      <xsd:simpleType>
        <xsd:restriction base="dms:Boolean"/>
      </xsd:simpleType>
    </xsd:element>
    <xsd:element name="TaxCatchAll" ma:index="15" nillable="true" ma:displayName="Taxonomy Catch All Column" ma:hidden="true" ma:list="{f0e02da1-f936-4633-8c0b-cc5fae9aa1e3}" ma:internalName="TaxCatchAll" ma:showField="CatchAllData" ma:web="d7f63a0c-3387-4091-80af-370ec6ca6610">
      <xsd:complexType>
        <xsd:complexContent>
          <xsd:extension base="dms:MultiChoiceLookup">
            <xsd:sequence>
              <xsd:element name="Value" type="dms:Lookup" maxOccurs="unbounded" minOccurs="0" nillable="true"/>
            </xsd:sequence>
          </xsd:extension>
        </xsd:complexContent>
      </xsd:complexType>
    </xsd:element>
    <xsd:element name="TaxKeywordTaxHTField" ma:index="19" nillable="true" ma:taxonomy="true" ma:internalName="TaxKeywordTaxHTField" ma:taxonomyFieldName="TaxKeyword" ma:displayName="Enterprise Keywords" ma:readOnly="false" ma:fieldId="{23f27201-bee3-471e-b2e7-b64fd8b7ca38}" ma:taxonomyMulti="true" ma:sspId="358487c2-ea03-4029-b5bc-4ed1f8385f1b" ma:termSetId="00000000-0000-0000-0000-000000000000" ma:anchorId="00000000-0000-0000-0000-000000000000" ma:open="true" ma:isKeyword="tru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TaxCatchAll xmlns="d7f63a0c-3387-4091-80af-370ec6ca6610"/>
    <TaxKeywordTaxHTField xmlns="d7f63a0c-3387-4091-80af-370ec6ca6610">
      <Terms xmlns="http://schemas.microsoft.com/office/infopath/2007/PartnerControls"/>
    </TaxKeywordTaxHTField>
    <_dlc_DocId xmlns="d7f63a0c-3387-4091-80af-370ec6ca6610">QKDJTPZ2MZUH-145-48</_dlc_DocId>
    <_dlc_DocIdUrl xmlns="d7f63a0c-3387-4091-80af-370ec6ca6610">
      <Url>http://connect.col.org/_layouts/DocIdRedir.aspx?ID=QKDJTPZ2MZUH-145-48</Url>
      <Description>QKDJTPZ2MZUH-145-48</Description>
    </_dlc_DocIdUrl>
    <Description0 xmlns="f10d4b91-f67c-4c9d-99a2-7e1788ba4b26" xsi:nil="true"/>
    <Publication_x0020_Date xmlns="f10d4b91-f67c-4c9d-99a2-7e1788ba4b26">2017-06-02T07:00:00+00:00</Publication_x0020_Date>
    <d225654933bc4eae91104c0dc2c25127 xmlns="8f89d06d-d4ec-4e64-a157-37747344c90e">
      <Terms xmlns="http://schemas.microsoft.com/office/infopath/2007/PartnerControls"/>
    </d225654933bc4eae91104c0dc2c25127>
    <Category xmlns="f10d4b91-f67c-4c9d-99a2-7e1788ba4b26">Corporate</Category>
    <of88eff9cb334256803b5fdc1080fcc0 xmlns="8f89d06d-d4ec-4e64-a157-37747344c90e">
      <Terms xmlns="http://schemas.microsoft.com/office/infopath/2007/PartnerControls"/>
    </of88eff9cb334256803b5fdc1080fcc0>
    <gd37bf50347b43b28a635475fbcfbd0f xmlns="8f89d06d-d4ec-4e64-a157-37747344c90e">
      <Terms xmlns="http://schemas.microsoft.com/office/infopath/2007/PartnerControls"/>
    </gd37bf50347b43b28a635475fbcfbd0f>
    <c6ded15b026848738649c123f94c2b37 xmlns="8f89d06d-d4ec-4e64-a157-37747344c90e">
      <Terms xmlns="http://schemas.microsoft.com/office/infopath/2007/PartnerControls"/>
    </c6ded15b026848738649c123f94c2b37>
  </documentManagement>
</p:properties>
</file>

<file path=customXml/itemProps1.xml><?xml version="1.0" encoding="utf-8"?>
<ds:datastoreItem xmlns:ds="http://schemas.openxmlformats.org/officeDocument/2006/customXml" ds:itemID="{BFD403DE-548A-4116-8CB3-61125B5536D9}">
  <ds:schemaRefs>
    <ds:schemaRef ds:uri="http://schemas.microsoft.com/sharepoint/v3/contenttype/forms"/>
  </ds:schemaRefs>
</ds:datastoreItem>
</file>

<file path=customXml/itemProps2.xml><?xml version="1.0" encoding="utf-8"?>
<ds:datastoreItem xmlns:ds="http://schemas.openxmlformats.org/officeDocument/2006/customXml" ds:itemID="{36BA3EF3-7B8B-403F-A3D6-6595D20F0C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0d4b91-f67c-4c9d-99a2-7e1788ba4b26"/>
    <ds:schemaRef ds:uri="8f89d06d-d4ec-4e64-a157-37747344c90e"/>
    <ds:schemaRef ds:uri="d7f63a0c-3387-4091-80af-370ec6ca661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5422305-2CEE-4C11-BD7F-4E563D95E538}">
  <ds:schemaRefs>
    <ds:schemaRef ds:uri="http://schemas.microsoft.com/sharepoint/events"/>
  </ds:schemaRefs>
</ds:datastoreItem>
</file>

<file path=customXml/itemProps4.xml><?xml version="1.0" encoding="utf-8"?>
<ds:datastoreItem xmlns:ds="http://schemas.openxmlformats.org/officeDocument/2006/customXml" ds:itemID="{A76AEBA3-32B0-47BA-96F8-0A9021F2E158}">
  <ds:schemaRefs>
    <ds:schemaRef ds:uri="http://schemas.microsoft.com/office/2006/metadata/properties"/>
    <ds:schemaRef ds:uri="http://schemas.microsoft.com/office/infopath/2007/PartnerControls"/>
    <ds:schemaRef ds:uri="d7f63a0c-3387-4091-80af-370ec6ca6610"/>
    <ds:schemaRef ds:uri="f10d4b91-f67c-4c9d-99a2-7e1788ba4b26"/>
    <ds:schemaRef ds:uri="8f89d06d-d4ec-4e64-a157-37747344c90e"/>
  </ds:schemaRefs>
</ds:datastoreItem>
</file>

<file path=docProps/app.xml><?xml version="1.0" encoding="utf-8"?>
<Properties xmlns="http://schemas.openxmlformats.org/officeDocument/2006/extended-properties" xmlns:vt="http://schemas.openxmlformats.org/officeDocument/2006/docPropsVTypes">
  <Template>COL PowerPoint - Standard_template</Template>
  <TotalTime>8</TotalTime>
  <Words>849</Words>
  <Application>Microsoft Macintosh PowerPoint</Application>
  <PresentationFormat>On-screen Show (4:3)</PresentationFormat>
  <Paragraphs>46</Paragraphs>
  <Slides>6</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Calibri Light</vt:lpstr>
      <vt:lpstr>HelveticaNeueLT Std Cn</vt:lpstr>
      <vt:lpstr>HelveticaNeueLT Std Lt</vt:lpstr>
      <vt:lpstr>HelveticaNeueLT Std Lt Cn</vt:lpstr>
      <vt:lpstr>Office Theme</vt:lpstr>
      <vt:lpstr>Week 1: Recap</vt:lpstr>
      <vt:lpstr> Why is/was unpacking those concepts so important?   And why are those concepts so important to understanding the C-DELTA curriculum?</vt:lpstr>
      <vt:lpstr>Core concepts </vt:lpstr>
      <vt:lpstr>Being a digital education leader</vt:lpstr>
      <vt:lpstr>Some visual ways to thinking about DI and being a DEL </vt:lpstr>
      <vt:lpstr>Thank You </vt:lpstr>
    </vt:vector>
  </TitlesOfParts>
  <Company>Commonwealth of Learning</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Sanjaya Mishra</dc:creator>
  <cp:keywords/>
  <cp:lastModifiedBy>Cheryl Brown</cp:lastModifiedBy>
  <cp:revision>3</cp:revision>
  <dcterms:created xsi:type="dcterms:W3CDTF">2020-07-21T20:18:52Z</dcterms:created>
  <dcterms:modified xsi:type="dcterms:W3CDTF">2020-08-25T23:10:21Z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0x01010091B1B993D657BD42B16571A6A7AAE2A9</vt:lpwstr>
  </property>
  <property fmtid="{D5CDD505-2E9C-101B-9397-08002B2CF9AE}" pid="3" name="TaxKeyword">
    <vt:lpwstr/>
  </property>
  <property fmtid="{D5CDD505-2E9C-101B-9397-08002B2CF9AE}" pid="4" name="_dlc_DocIdItemGuid">
    <vt:lpwstr>dda7fe09-83c4-4dc9-9335-74e6f6dd0f57</vt:lpwstr>
  </property>
  <property fmtid="{D5CDD505-2E9C-101B-9397-08002B2CF9AE}" pid="5" name="Author/Source">
    <vt:lpwstr>424;#President's Office|f10d0ace-75d4-486d-9a7f-000de40038e3</vt:lpwstr>
  </property>
  <property fmtid="{D5CDD505-2E9C-101B-9397-08002B2CF9AE}" pid="6" name="Document Type">
    <vt:lpwstr/>
  </property>
  <property fmtid="{D5CDD505-2E9C-101B-9397-08002B2CF9AE}" pid="7" name="Region/Country">
    <vt:lpwstr/>
  </property>
  <property fmtid="{D5CDD505-2E9C-101B-9397-08002B2CF9AE}" pid="8" name="Organisational Activity">
    <vt:lpwstr/>
  </property>
  <property fmtid="{D5CDD505-2E9C-101B-9397-08002B2CF9AE}" pid="9" name="COL Document Type">
    <vt:lpwstr/>
  </property>
  <property fmtid="{D5CDD505-2E9C-101B-9397-08002B2CF9AE}" pid="10" name="Authour/Source">
    <vt:lpwstr/>
  </property>
</Properties>
</file>