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0"/>
  </p:notesMasterIdLst>
  <p:sldIdLst>
    <p:sldId id="256" r:id="rId2"/>
    <p:sldId id="270" r:id="rId3"/>
    <p:sldId id="265" r:id="rId4"/>
    <p:sldId id="266" r:id="rId5"/>
    <p:sldId id="267" r:id="rId6"/>
    <p:sldId id="271" r:id="rId7"/>
    <p:sldId id="268" r:id="rId8"/>
    <p:sldId id="284" r:id="rId9"/>
    <p:sldId id="285" r:id="rId10"/>
    <p:sldId id="287" r:id="rId11"/>
    <p:sldId id="283" r:id="rId12"/>
    <p:sldId id="273" r:id="rId13"/>
    <p:sldId id="274" r:id="rId14"/>
    <p:sldId id="288" r:id="rId15"/>
    <p:sldId id="275" r:id="rId16"/>
    <p:sldId id="297" r:id="rId17"/>
    <p:sldId id="276" r:id="rId18"/>
    <p:sldId id="277" r:id="rId19"/>
    <p:sldId id="296" r:id="rId20"/>
    <p:sldId id="290" r:id="rId21"/>
    <p:sldId id="286" r:id="rId22"/>
    <p:sldId id="291" r:id="rId23"/>
    <p:sldId id="293" r:id="rId24"/>
    <p:sldId id="292" r:id="rId25"/>
    <p:sldId id="294" r:id="rId26"/>
    <p:sldId id="298" r:id="rId27"/>
    <p:sldId id="299" r:id="rId28"/>
    <p:sldId id="295" r:id="rId29"/>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79BD"/>
    <a:srgbClr val="6E6F6E"/>
    <a:srgbClr val="0099CC"/>
    <a:srgbClr val="FFCC66"/>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47" autoAdjust="0"/>
    <p:restoredTop sz="86409" autoAdjust="0"/>
  </p:normalViewPr>
  <p:slideViewPr>
    <p:cSldViewPr>
      <p:cViewPr varScale="1">
        <p:scale>
          <a:sx n="65" d="100"/>
          <a:sy n="65" d="100"/>
        </p:scale>
        <p:origin x="954" y="72"/>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sorterViewPr>
    <p:cViewPr>
      <p:scale>
        <a:sx n="66" d="100"/>
        <a:sy n="66" d="100"/>
      </p:scale>
      <p:origin x="0" y="0"/>
    </p:cViewPr>
  </p:sorterViewPr>
  <p:notesViewPr>
    <p:cSldViewPr>
      <p:cViewPr>
        <p:scale>
          <a:sx n="75" d="100"/>
          <a:sy n="75" d="100"/>
        </p:scale>
        <p:origin x="-732" y="96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818C42-46DD-4A45-9B6F-368DF34DEEBB}"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67FF167C-FA49-42C4-9D5F-875DB2A78A0E}">
      <dgm:prSet phldrT="[Text]"/>
      <dgm:spPr/>
      <dgm:t>
        <a:bodyPr/>
        <a:lstStyle/>
        <a:p>
          <a:r>
            <a:rPr lang="en-US" dirty="0" smtClean="0">
              <a:solidFill>
                <a:schemeClr val="bg2">
                  <a:lumMod val="50000"/>
                </a:schemeClr>
              </a:solidFill>
              <a:latin typeface="Stone Sans ITC Std Medium" panose="02000603050000020004" pitchFamily="50" charset="0"/>
            </a:rPr>
            <a:t>Specify clear learning objectives</a:t>
          </a:r>
          <a:endParaRPr lang="en-US" dirty="0">
            <a:solidFill>
              <a:schemeClr val="bg2">
                <a:lumMod val="50000"/>
              </a:schemeClr>
            </a:solidFill>
            <a:latin typeface="Stone Sans ITC Std Medium" panose="02000603050000020004" pitchFamily="50" charset="0"/>
          </a:endParaRPr>
        </a:p>
      </dgm:t>
    </dgm:pt>
    <dgm:pt modelId="{39F59502-794F-453E-B931-704573DB518D}" type="parTrans" cxnId="{45C9AB7F-35FC-4A61-97C1-813192783B1C}">
      <dgm:prSet/>
      <dgm:spPr/>
      <dgm:t>
        <a:bodyPr/>
        <a:lstStyle/>
        <a:p>
          <a:endParaRPr lang="en-US"/>
        </a:p>
      </dgm:t>
    </dgm:pt>
    <dgm:pt modelId="{11D6A48E-78EE-4001-B731-580B2DE4BF5A}" type="sibTrans" cxnId="{45C9AB7F-35FC-4A61-97C1-813192783B1C}">
      <dgm:prSet/>
      <dgm:spPr/>
      <dgm:t>
        <a:bodyPr/>
        <a:lstStyle/>
        <a:p>
          <a:endParaRPr lang="en-US"/>
        </a:p>
      </dgm:t>
    </dgm:pt>
    <dgm:pt modelId="{3B519842-982A-43DB-9CAD-FE6B5E0D929B}">
      <dgm:prSet phldrT="[Text]"/>
      <dgm:spPr/>
      <dgm:t>
        <a:bodyPr/>
        <a:lstStyle/>
        <a:p>
          <a:r>
            <a:rPr lang="en-US" dirty="0" smtClean="0">
              <a:solidFill>
                <a:schemeClr val="bg2">
                  <a:lumMod val="50000"/>
                </a:schemeClr>
              </a:solidFill>
            </a:rPr>
            <a:t>Select content</a:t>
          </a:r>
          <a:endParaRPr lang="en-US" dirty="0">
            <a:solidFill>
              <a:schemeClr val="bg2">
                <a:lumMod val="50000"/>
              </a:schemeClr>
            </a:solidFill>
          </a:endParaRPr>
        </a:p>
      </dgm:t>
    </dgm:pt>
    <dgm:pt modelId="{E0EEE292-8E3B-4CFC-A92A-05A53AD90D43}" type="parTrans" cxnId="{BDA9C488-9348-4EFF-B901-EE4FEDA16D6B}">
      <dgm:prSet/>
      <dgm:spPr/>
      <dgm:t>
        <a:bodyPr/>
        <a:lstStyle/>
        <a:p>
          <a:endParaRPr lang="en-US"/>
        </a:p>
      </dgm:t>
    </dgm:pt>
    <dgm:pt modelId="{CB1B0306-8906-4E7E-9BA6-A1E4418B9F98}" type="sibTrans" cxnId="{BDA9C488-9348-4EFF-B901-EE4FEDA16D6B}">
      <dgm:prSet/>
      <dgm:spPr/>
      <dgm:t>
        <a:bodyPr/>
        <a:lstStyle/>
        <a:p>
          <a:endParaRPr lang="en-US"/>
        </a:p>
      </dgm:t>
    </dgm:pt>
    <dgm:pt modelId="{D478B60D-AE26-4125-B798-050E913DB96F}">
      <dgm:prSet phldrT="[Text]"/>
      <dgm:spPr/>
      <dgm:t>
        <a:bodyPr/>
        <a:lstStyle/>
        <a:p>
          <a:r>
            <a:rPr lang="en-US" dirty="0" smtClean="0">
              <a:solidFill>
                <a:schemeClr val="bg2">
                  <a:lumMod val="50000"/>
                </a:schemeClr>
              </a:solidFill>
              <a:latin typeface="Stone Sans ITC Std Medium" panose="02000603050000020004" pitchFamily="50" charset="0"/>
            </a:rPr>
            <a:t>Develop learning activities</a:t>
          </a:r>
          <a:endParaRPr lang="en-US" dirty="0">
            <a:solidFill>
              <a:schemeClr val="bg2">
                <a:lumMod val="50000"/>
              </a:schemeClr>
            </a:solidFill>
            <a:latin typeface="Stone Sans ITC Std Medium" panose="02000603050000020004" pitchFamily="50" charset="0"/>
          </a:endParaRPr>
        </a:p>
      </dgm:t>
    </dgm:pt>
    <dgm:pt modelId="{666D6366-9763-4F68-8119-0CAD770C1D94}" type="parTrans" cxnId="{EC39F38E-4DC2-4891-9FA9-9033E507FAA2}">
      <dgm:prSet/>
      <dgm:spPr/>
      <dgm:t>
        <a:bodyPr/>
        <a:lstStyle/>
        <a:p>
          <a:endParaRPr lang="en-US"/>
        </a:p>
      </dgm:t>
    </dgm:pt>
    <dgm:pt modelId="{C572FA78-D027-4B54-A6EF-7D033A474656}" type="sibTrans" cxnId="{EC39F38E-4DC2-4891-9FA9-9033E507FAA2}">
      <dgm:prSet/>
      <dgm:spPr/>
      <dgm:t>
        <a:bodyPr/>
        <a:lstStyle/>
        <a:p>
          <a:endParaRPr lang="en-US"/>
        </a:p>
      </dgm:t>
    </dgm:pt>
    <dgm:pt modelId="{7B99E95F-4B41-416D-B509-C4AC05D2D91F}">
      <dgm:prSet phldrT="[Text]"/>
      <dgm:spPr/>
      <dgm:t>
        <a:bodyPr/>
        <a:lstStyle/>
        <a:p>
          <a:r>
            <a:rPr lang="en-US" dirty="0" smtClean="0">
              <a:solidFill>
                <a:schemeClr val="bg2">
                  <a:lumMod val="50000"/>
                </a:schemeClr>
              </a:solidFill>
              <a:latin typeface="Stone Sans ITC Std Medium" panose="02000603050000020004" pitchFamily="50" charset="0"/>
            </a:rPr>
            <a:t>Develop assessment activities</a:t>
          </a:r>
          <a:endParaRPr lang="en-US" dirty="0">
            <a:solidFill>
              <a:schemeClr val="bg2">
                <a:lumMod val="50000"/>
              </a:schemeClr>
            </a:solidFill>
            <a:latin typeface="Stone Sans ITC Std Medium" panose="02000603050000020004" pitchFamily="50" charset="0"/>
          </a:endParaRPr>
        </a:p>
      </dgm:t>
    </dgm:pt>
    <dgm:pt modelId="{17934583-A350-4AA7-9E5D-1ECD647EF4C8}" type="parTrans" cxnId="{16DAC813-60EE-41C6-AB53-8306F9CCA8E0}">
      <dgm:prSet/>
      <dgm:spPr/>
      <dgm:t>
        <a:bodyPr/>
        <a:lstStyle/>
        <a:p>
          <a:endParaRPr lang="en-US"/>
        </a:p>
      </dgm:t>
    </dgm:pt>
    <dgm:pt modelId="{724E2A5A-8A5D-482A-B806-9F9E309F42A1}" type="sibTrans" cxnId="{16DAC813-60EE-41C6-AB53-8306F9CCA8E0}">
      <dgm:prSet/>
      <dgm:spPr/>
      <dgm:t>
        <a:bodyPr/>
        <a:lstStyle/>
        <a:p>
          <a:endParaRPr lang="en-US"/>
        </a:p>
      </dgm:t>
    </dgm:pt>
    <dgm:pt modelId="{70EDF235-DBAB-44E9-973C-4E21712BE256}">
      <dgm:prSet phldrT="[Text]"/>
      <dgm:spPr/>
      <dgm:t>
        <a:bodyPr/>
        <a:lstStyle/>
        <a:p>
          <a:r>
            <a:rPr lang="en-US" dirty="0" smtClean="0">
              <a:solidFill>
                <a:schemeClr val="bg2">
                  <a:lumMod val="50000"/>
                </a:schemeClr>
              </a:solidFill>
              <a:latin typeface="Stone Sans ITC Std Medium" panose="02000603050000020004" pitchFamily="50" charset="0"/>
            </a:rPr>
            <a:t>Develop microlearning objects</a:t>
          </a:r>
          <a:endParaRPr lang="en-US" dirty="0">
            <a:solidFill>
              <a:schemeClr val="bg2">
                <a:lumMod val="50000"/>
              </a:schemeClr>
            </a:solidFill>
            <a:latin typeface="Stone Sans ITC Std Medium" panose="02000603050000020004" pitchFamily="50" charset="0"/>
          </a:endParaRPr>
        </a:p>
      </dgm:t>
    </dgm:pt>
    <dgm:pt modelId="{A2E56A89-AE35-4C8C-A857-F4BADFC824DB}" type="parTrans" cxnId="{5B723D86-6D0A-4636-AADD-F03BA06DD93A}">
      <dgm:prSet/>
      <dgm:spPr/>
      <dgm:t>
        <a:bodyPr/>
        <a:lstStyle/>
        <a:p>
          <a:endParaRPr lang="en-US"/>
        </a:p>
      </dgm:t>
    </dgm:pt>
    <dgm:pt modelId="{31696D16-108A-4A25-84D7-FF7D0B4AED4F}" type="sibTrans" cxnId="{5B723D86-6D0A-4636-AADD-F03BA06DD93A}">
      <dgm:prSet/>
      <dgm:spPr/>
      <dgm:t>
        <a:bodyPr/>
        <a:lstStyle/>
        <a:p>
          <a:endParaRPr lang="en-US"/>
        </a:p>
      </dgm:t>
    </dgm:pt>
    <dgm:pt modelId="{726C2ADD-3838-4368-83A6-10C66D862B16}" type="pres">
      <dgm:prSet presAssocID="{00818C42-46DD-4A45-9B6F-368DF34DEEBB}" presName="rootnode" presStyleCnt="0">
        <dgm:presLayoutVars>
          <dgm:chMax/>
          <dgm:chPref/>
          <dgm:dir/>
          <dgm:animLvl val="lvl"/>
        </dgm:presLayoutVars>
      </dgm:prSet>
      <dgm:spPr/>
      <dgm:t>
        <a:bodyPr/>
        <a:lstStyle/>
        <a:p>
          <a:endParaRPr lang="en-US"/>
        </a:p>
      </dgm:t>
    </dgm:pt>
    <dgm:pt modelId="{F11E56DA-28CB-4D11-9BCE-72249782149A}" type="pres">
      <dgm:prSet presAssocID="{67FF167C-FA49-42C4-9D5F-875DB2A78A0E}" presName="composite" presStyleCnt="0"/>
      <dgm:spPr/>
    </dgm:pt>
    <dgm:pt modelId="{C042163F-349F-498D-8788-D8BDE964EEEC}" type="pres">
      <dgm:prSet presAssocID="{67FF167C-FA49-42C4-9D5F-875DB2A78A0E}" presName="LShape" presStyleLbl="alignNode1" presStyleIdx="0" presStyleCnt="9"/>
      <dgm:spPr/>
    </dgm:pt>
    <dgm:pt modelId="{81B7517B-69F7-420F-908E-E7D4872575F3}" type="pres">
      <dgm:prSet presAssocID="{67FF167C-FA49-42C4-9D5F-875DB2A78A0E}" presName="ParentText" presStyleLbl="revTx" presStyleIdx="0" presStyleCnt="5">
        <dgm:presLayoutVars>
          <dgm:chMax val="0"/>
          <dgm:chPref val="0"/>
          <dgm:bulletEnabled val="1"/>
        </dgm:presLayoutVars>
      </dgm:prSet>
      <dgm:spPr/>
      <dgm:t>
        <a:bodyPr/>
        <a:lstStyle/>
        <a:p>
          <a:endParaRPr lang="en-US"/>
        </a:p>
      </dgm:t>
    </dgm:pt>
    <dgm:pt modelId="{B776932C-6953-4848-B22A-84A85480B4AE}" type="pres">
      <dgm:prSet presAssocID="{67FF167C-FA49-42C4-9D5F-875DB2A78A0E}" presName="Triangle" presStyleLbl="alignNode1" presStyleIdx="1" presStyleCnt="9"/>
      <dgm:spPr/>
    </dgm:pt>
    <dgm:pt modelId="{5DDA795A-9F19-4519-AA83-C61A4E90F204}" type="pres">
      <dgm:prSet presAssocID="{11D6A48E-78EE-4001-B731-580B2DE4BF5A}" presName="sibTrans" presStyleCnt="0"/>
      <dgm:spPr/>
    </dgm:pt>
    <dgm:pt modelId="{9F67DE7D-80E1-4E18-8E2A-A53DBC902DD7}" type="pres">
      <dgm:prSet presAssocID="{11D6A48E-78EE-4001-B731-580B2DE4BF5A}" presName="space" presStyleCnt="0"/>
      <dgm:spPr/>
    </dgm:pt>
    <dgm:pt modelId="{DCC6C9DF-DE18-4741-B79C-E82EBDA25682}" type="pres">
      <dgm:prSet presAssocID="{3B519842-982A-43DB-9CAD-FE6B5E0D929B}" presName="composite" presStyleCnt="0"/>
      <dgm:spPr/>
    </dgm:pt>
    <dgm:pt modelId="{5C82434F-A1D6-4051-AB96-ED78F0A5C25A}" type="pres">
      <dgm:prSet presAssocID="{3B519842-982A-43DB-9CAD-FE6B5E0D929B}" presName="LShape" presStyleLbl="alignNode1" presStyleIdx="2" presStyleCnt="9"/>
      <dgm:spPr/>
    </dgm:pt>
    <dgm:pt modelId="{E4BBD1E6-9765-46F6-821F-BD2599737D65}" type="pres">
      <dgm:prSet presAssocID="{3B519842-982A-43DB-9CAD-FE6B5E0D929B}" presName="ParentText" presStyleLbl="revTx" presStyleIdx="1" presStyleCnt="5">
        <dgm:presLayoutVars>
          <dgm:chMax val="0"/>
          <dgm:chPref val="0"/>
          <dgm:bulletEnabled val="1"/>
        </dgm:presLayoutVars>
      </dgm:prSet>
      <dgm:spPr/>
      <dgm:t>
        <a:bodyPr/>
        <a:lstStyle/>
        <a:p>
          <a:endParaRPr lang="en-US"/>
        </a:p>
      </dgm:t>
    </dgm:pt>
    <dgm:pt modelId="{C3F1DF5D-7CDF-43EA-8850-86C5ED7CA896}" type="pres">
      <dgm:prSet presAssocID="{3B519842-982A-43DB-9CAD-FE6B5E0D929B}" presName="Triangle" presStyleLbl="alignNode1" presStyleIdx="3" presStyleCnt="9"/>
      <dgm:spPr/>
    </dgm:pt>
    <dgm:pt modelId="{E857EC37-6ACE-428D-9F03-FEFC1B0E2724}" type="pres">
      <dgm:prSet presAssocID="{CB1B0306-8906-4E7E-9BA6-A1E4418B9F98}" presName="sibTrans" presStyleCnt="0"/>
      <dgm:spPr/>
    </dgm:pt>
    <dgm:pt modelId="{1524FA71-15BF-47BA-A7B8-C7D08D74F760}" type="pres">
      <dgm:prSet presAssocID="{CB1B0306-8906-4E7E-9BA6-A1E4418B9F98}" presName="space" presStyleCnt="0"/>
      <dgm:spPr/>
    </dgm:pt>
    <dgm:pt modelId="{6BC4BF2A-62F1-4AEA-862D-2C82031F98AB}" type="pres">
      <dgm:prSet presAssocID="{D478B60D-AE26-4125-B798-050E913DB96F}" presName="composite" presStyleCnt="0"/>
      <dgm:spPr/>
    </dgm:pt>
    <dgm:pt modelId="{76B856D9-404C-4429-994F-E04B100F2E5E}" type="pres">
      <dgm:prSet presAssocID="{D478B60D-AE26-4125-B798-050E913DB96F}" presName="LShape" presStyleLbl="alignNode1" presStyleIdx="4" presStyleCnt="9"/>
      <dgm:spPr>
        <a:blipFill rotWithShape="0">
          <a:blip xmlns:r="http://schemas.openxmlformats.org/officeDocument/2006/relationships" r:embed="rId1"/>
          <a:stretch>
            <a:fillRect/>
          </a:stretch>
        </a:blipFill>
      </dgm:spPr>
      <dgm:t>
        <a:bodyPr/>
        <a:lstStyle/>
        <a:p>
          <a:endParaRPr lang="en-US"/>
        </a:p>
      </dgm:t>
    </dgm:pt>
    <dgm:pt modelId="{55B97CCE-B79C-4AC0-921C-6E902FF62199}" type="pres">
      <dgm:prSet presAssocID="{D478B60D-AE26-4125-B798-050E913DB96F}" presName="ParentText" presStyleLbl="revTx" presStyleIdx="2" presStyleCnt="5">
        <dgm:presLayoutVars>
          <dgm:chMax val="0"/>
          <dgm:chPref val="0"/>
          <dgm:bulletEnabled val="1"/>
        </dgm:presLayoutVars>
      </dgm:prSet>
      <dgm:spPr/>
      <dgm:t>
        <a:bodyPr/>
        <a:lstStyle/>
        <a:p>
          <a:endParaRPr lang="en-US"/>
        </a:p>
      </dgm:t>
    </dgm:pt>
    <dgm:pt modelId="{3A1BCBE9-3A5A-4611-BC29-6F37831E6352}" type="pres">
      <dgm:prSet presAssocID="{D478B60D-AE26-4125-B798-050E913DB96F}" presName="Triangle" presStyleLbl="alignNode1" presStyleIdx="5" presStyleCnt="9"/>
      <dgm:spPr/>
    </dgm:pt>
    <dgm:pt modelId="{4F1065A1-B3CB-4014-B2E5-60DB642607D3}" type="pres">
      <dgm:prSet presAssocID="{C572FA78-D027-4B54-A6EF-7D033A474656}" presName="sibTrans" presStyleCnt="0"/>
      <dgm:spPr/>
    </dgm:pt>
    <dgm:pt modelId="{5ED71A08-4F56-4D61-AE9D-37ADA6339404}" type="pres">
      <dgm:prSet presAssocID="{C572FA78-D027-4B54-A6EF-7D033A474656}" presName="space" presStyleCnt="0"/>
      <dgm:spPr/>
    </dgm:pt>
    <dgm:pt modelId="{EFECB8C8-1FC1-471C-9865-1196C93B7DD8}" type="pres">
      <dgm:prSet presAssocID="{70EDF235-DBAB-44E9-973C-4E21712BE256}" presName="composite" presStyleCnt="0"/>
      <dgm:spPr/>
    </dgm:pt>
    <dgm:pt modelId="{0F1D8EC6-F71D-429B-BE45-11BED1DD8493}" type="pres">
      <dgm:prSet presAssocID="{70EDF235-DBAB-44E9-973C-4E21712BE256}" presName="LShape" presStyleLbl="alignNode1" presStyleIdx="6" presStyleCnt="9"/>
      <dgm:spPr/>
    </dgm:pt>
    <dgm:pt modelId="{D178260E-7079-437C-BF8F-EC066C064228}" type="pres">
      <dgm:prSet presAssocID="{70EDF235-DBAB-44E9-973C-4E21712BE256}" presName="ParentText" presStyleLbl="revTx" presStyleIdx="3" presStyleCnt="5">
        <dgm:presLayoutVars>
          <dgm:chMax val="0"/>
          <dgm:chPref val="0"/>
          <dgm:bulletEnabled val="1"/>
        </dgm:presLayoutVars>
      </dgm:prSet>
      <dgm:spPr/>
      <dgm:t>
        <a:bodyPr/>
        <a:lstStyle/>
        <a:p>
          <a:endParaRPr lang="en-US"/>
        </a:p>
      </dgm:t>
    </dgm:pt>
    <dgm:pt modelId="{98EA790D-1A0B-4D4D-9CA6-F4B95599DB5B}" type="pres">
      <dgm:prSet presAssocID="{70EDF235-DBAB-44E9-973C-4E21712BE256}" presName="Triangle" presStyleLbl="alignNode1" presStyleIdx="7" presStyleCnt="9"/>
      <dgm:spPr/>
    </dgm:pt>
    <dgm:pt modelId="{5AB9BEA0-FBD9-4E24-B75C-E1903B8F4D49}" type="pres">
      <dgm:prSet presAssocID="{31696D16-108A-4A25-84D7-FF7D0B4AED4F}" presName="sibTrans" presStyleCnt="0"/>
      <dgm:spPr/>
    </dgm:pt>
    <dgm:pt modelId="{DC2FDB22-DCC9-473D-B227-D8D9195132BF}" type="pres">
      <dgm:prSet presAssocID="{31696D16-108A-4A25-84D7-FF7D0B4AED4F}" presName="space" presStyleCnt="0"/>
      <dgm:spPr/>
    </dgm:pt>
    <dgm:pt modelId="{AB8BCA43-31DE-4C1E-AEF4-FD0DE7E135D7}" type="pres">
      <dgm:prSet presAssocID="{7B99E95F-4B41-416D-B509-C4AC05D2D91F}" presName="composite" presStyleCnt="0"/>
      <dgm:spPr/>
    </dgm:pt>
    <dgm:pt modelId="{A1A2F1DE-3CD1-46A2-9A88-D59EE5909292}" type="pres">
      <dgm:prSet presAssocID="{7B99E95F-4B41-416D-B509-C4AC05D2D91F}" presName="LShape" presStyleLbl="alignNode1" presStyleIdx="8" presStyleCnt="9"/>
      <dgm:spPr/>
    </dgm:pt>
    <dgm:pt modelId="{A17BEEE2-0B41-43E2-8CE9-F85FB12AAFF4}" type="pres">
      <dgm:prSet presAssocID="{7B99E95F-4B41-416D-B509-C4AC05D2D91F}" presName="ParentText" presStyleLbl="revTx" presStyleIdx="4" presStyleCnt="5">
        <dgm:presLayoutVars>
          <dgm:chMax val="0"/>
          <dgm:chPref val="0"/>
          <dgm:bulletEnabled val="1"/>
        </dgm:presLayoutVars>
      </dgm:prSet>
      <dgm:spPr/>
      <dgm:t>
        <a:bodyPr/>
        <a:lstStyle/>
        <a:p>
          <a:endParaRPr lang="en-US"/>
        </a:p>
      </dgm:t>
    </dgm:pt>
  </dgm:ptLst>
  <dgm:cxnLst>
    <dgm:cxn modelId="{45C9AB7F-35FC-4A61-97C1-813192783B1C}" srcId="{00818C42-46DD-4A45-9B6F-368DF34DEEBB}" destId="{67FF167C-FA49-42C4-9D5F-875DB2A78A0E}" srcOrd="0" destOrd="0" parTransId="{39F59502-794F-453E-B931-704573DB518D}" sibTransId="{11D6A48E-78EE-4001-B731-580B2DE4BF5A}"/>
    <dgm:cxn modelId="{44398A22-6C2B-4534-8462-8EF1DBBCA595}" type="presOf" srcId="{3B519842-982A-43DB-9CAD-FE6B5E0D929B}" destId="{E4BBD1E6-9765-46F6-821F-BD2599737D65}" srcOrd="0" destOrd="0" presId="urn:microsoft.com/office/officeart/2009/3/layout/StepUpProcess"/>
    <dgm:cxn modelId="{B653A209-5F97-45E6-A746-973EB2D32B37}" type="presOf" srcId="{7B99E95F-4B41-416D-B509-C4AC05D2D91F}" destId="{A17BEEE2-0B41-43E2-8CE9-F85FB12AAFF4}" srcOrd="0" destOrd="0" presId="urn:microsoft.com/office/officeart/2009/3/layout/StepUpProcess"/>
    <dgm:cxn modelId="{5B723D86-6D0A-4636-AADD-F03BA06DD93A}" srcId="{00818C42-46DD-4A45-9B6F-368DF34DEEBB}" destId="{70EDF235-DBAB-44E9-973C-4E21712BE256}" srcOrd="3" destOrd="0" parTransId="{A2E56A89-AE35-4C8C-A857-F4BADFC824DB}" sibTransId="{31696D16-108A-4A25-84D7-FF7D0B4AED4F}"/>
    <dgm:cxn modelId="{CA30B473-E26A-444E-910F-865F6AD06F23}" type="presOf" srcId="{D478B60D-AE26-4125-B798-050E913DB96F}" destId="{55B97CCE-B79C-4AC0-921C-6E902FF62199}" srcOrd="0" destOrd="0" presId="urn:microsoft.com/office/officeart/2009/3/layout/StepUpProcess"/>
    <dgm:cxn modelId="{A3050872-9538-44EE-8FC3-7378E1B5A18A}" type="presOf" srcId="{70EDF235-DBAB-44E9-973C-4E21712BE256}" destId="{D178260E-7079-437C-BF8F-EC066C064228}" srcOrd="0" destOrd="0" presId="urn:microsoft.com/office/officeart/2009/3/layout/StepUpProcess"/>
    <dgm:cxn modelId="{7621BDB3-0238-4E12-B29B-E75970911F8B}" type="presOf" srcId="{00818C42-46DD-4A45-9B6F-368DF34DEEBB}" destId="{726C2ADD-3838-4368-83A6-10C66D862B16}" srcOrd="0" destOrd="0" presId="urn:microsoft.com/office/officeart/2009/3/layout/StepUpProcess"/>
    <dgm:cxn modelId="{16DAC813-60EE-41C6-AB53-8306F9CCA8E0}" srcId="{00818C42-46DD-4A45-9B6F-368DF34DEEBB}" destId="{7B99E95F-4B41-416D-B509-C4AC05D2D91F}" srcOrd="4" destOrd="0" parTransId="{17934583-A350-4AA7-9E5D-1ECD647EF4C8}" sibTransId="{724E2A5A-8A5D-482A-B806-9F9E309F42A1}"/>
    <dgm:cxn modelId="{BDA9C488-9348-4EFF-B901-EE4FEDA16D6B}" srcId="{00818C42-46DD-4A45-9B6F-368DF34DEEBB}" destId="{3B519842-982A-43DB-9CAD-FE6B5E0D929B}" srcOrd="1" destOrd="0" parTransId="{E0EEE292-8E3B-4CFC-A92A-05A53AD90D43}" sibTransId="{CB1B0306-8906-4E7E-9BA6-A1E4418B9F98}"/>
    <dgm:cxn modelId="{41B5FE53-A974-431E-BB20-5C649F2A727E}" type="presOf" srcId="{67FF167C-FA49-42C4-9D5F-875DB2A78A0E}" destId="{81B7517B-69F7-420F-908E-E7D4872575F3}" srcOrd="0" destOrd="0" presId="urn:microsoft.com/office/officeart/2009/3/layout/StepUpProcess"/>
    <dgm:cxn modelId="{EC39F38E-4DC2-4891-9FA9-9033E507FAA2}" srcId="{00818C42-46DD-4A45-9B6F-368DF34DEEBB}" destId="{D478B60D-AE26-4125-B798-050E913DB96F}" srcOrd="2" destOrd="0" parTransId="{666D6366-9763-4F68-8119-0CAD770C1D94}" sibTransId="{C572FA78-D027-4B54-A6EF-7D033A474656}"/>
    <dgm:cxn modelId="{F9B8021D-BB5F-44DF-80B5-8693E2FE1EAA}" type="presParOf" srcId="{726C2ADD-3838-4368-83A6-10C66D862B16}" destId="{F11E56DA-28CB-4D11-9BCE-72249782149A}" srcOrd="0" destOrd="0" presId="urn:microsoft.com/office/officeart/2009/3/layout/StepUpProcess"/>
    <dgm:cxn modelId="{C3C63D0A-EBA6-4D60-80E5-A58D43D5C751}" type="presParOf" srcId="{F11E56DA-28CB-4D11-9BCE-72249782149A}" destId="{C042163F-349F-498D-8788-D8BDE964EEEC}" srcOrd="0" destOrd="0" presId="urn:microsoft.com/office/officeart/2009/3/layout/StepUpProcess"/>
    <dgm:cxn modelId="{A6D21C16-3D91-4ADF-BA2F-2A3C09CCA468}" type="presParOf" srcId="{F11E56DA-28CB-4D11-9BCE-72249782149A}" destId="{81B7517B-69F7-420F-908E-E7D4872575F3}" srcOrd="1" destOrd="0" presId="urn:microsoft.com/office/officeart/2009/3/layout/StepUpProcess"/>
    <dgm:cxn modelId="{0EBC3F67-B83C-4DC5-8272-6E4614023157}" type="presParOf" srcId="{F11E56DA-28CB-4D11-9BCE-72249782149A}" destId="{B776932C-6953-4848-B22A-84A85480B4AE}" srcOrd="2" destOrd="0" presId="urn:microsoft.com/office/officeart/2009/3/layout/StepUpProcess"/>
    <dgm:cxn modelId="{2915B4A8-EE8A-4CEB-8329-46DE0840D344}" type="presParOf" srcId="{726C2ADD-3838-4368-83A6-10C66D862B16}" destId="{5DDA795A-9F19-4519-AA83-C61A4E90F204}" srcOrd="1" destOrd="0" presId="urn:microsoft.com/office/officeart/2009/3/layout/StepUpProcess"/>
    <dgm:cxn modelId="{1CB540B7-FC1D-4424-819B-474E5F78F6EA}" type="presParOf" srcId="{5DDA795A-9F19-4519-AA83-C61A4E90F204}" destId="{9F67DE7D-80E1-4E18-8E2A-A53DBC902DD7}" srcOrd="0" destOrd="0" presId="urn:microsoft.com/office/officeart/2009/3/layout/StepUpProcess"/>
    <dgm:cxn modelId="{4F8F3918-0A8D-4615-B804-071E0281EE5A}" type="presParOf" srcId="{726C2ADD-3838-4368-83A6-10C66D862B16}" destId="{DCC6C9DF-DE18-4741-B79C-E82EBDA25682}" srcOrd="2" destOrd="0" presId="urn:microsoft.com/office/officeart/2009/3/layout/StepUpProcess"/>
    <dgm:cxn modelId="{89962BB6-0A1F-4005-8B9C-6DFD9C51151F}" type="presParOf" srcId="{DCC6C9DF-DE18-4741-B79C-E82EBDA25682}" destId="{5C82434F-A1D6-4051-AB96-ED78F0A5C25A}" srcOrd="0" destOrd="0" presId="urn:microsoft.com/office/officeart/2009/3/layout/StepUpProcess"/>
    <dgm:cxn modelId="{4E0D047C-2E9E-4CF9-8698-3B0492D402E6}" type="presParOf" srcId="{DCC6C9DF-DE18-4741-B79C-E82EBDA25682}" destId="{E4BBD1E6-9765-46F6-821F-BD2599737D65}" srcOrd="1" destOrd="0" presId="urn:microsoft.com/office/officeart/2009/3/layout/StepUpProcess"/>
    <dgm:cxn modelId="{4BD5B846-F284-4DEF-99BE-3FDB62304465}" type="presParOf" srcId="{DCC6C9DF-DE18-4741-B79C-E82EBDA25682}" destId="{C3F1DF5D-7CDF-43EA-8850-86C5ED7CA896}" srcOrd="2" destOrd="0" presId="urn:microsoft.com/office/officeart/2009/3/layout/StepUpProcess"/>
    <dgm:cxn modelId="{CBDC3ACE-2054-45A9-B701-92F506B5F146}" type="presParOf" srcId="{726C2ADD-3838-4368-83A6-10C66D862B16}" destId="{E857EC37-6ACE-428D-9F03-FEFC1B0E2724}" srcOrd="3" destOrd="0" presId="urn:microsoft.com/office/officeart/2009/3/layout/StepUpProcess"/>
    <dgm:cxn modelId="{43AB9D6E-18C7-4FD2-8C9F-94102B875D93}" type="presParOf" srcId="{E857EC37-6ACE-428D-9F03-FEFC1B0E2724}" destId="{1524FA71-15BF-47BA-A7B8-C7D08D74F760}" srcOrd="0" destOrd="0" presId="urn:microsoft.com/office/officeart/2009/3/layout/StepUpProcess"/>
    <dgm:cxn modelId="{046E4AD5-1FBB-4914-BFA3-E53CBD67D5E4}" type="presParOf" srcId="{726C2ADD-3838-4368-83A6-10C66D862B16}" destId="{6BC4BF2A-62F1-4AEA-862D-2C82031F98AB}" srcOrd="4" destOrd="0" presId="urn:microsoft.com/office/officeart/2009/3/layout/StepUpProcess"/>
    <dgm:cxn modelId="{20E90272-C4C8-49E8-8FDB-390D30BF5B9B}" type="presParOf" srcId="{6BC4BF2A-62F1-4AEA-862D-2C82031F98AB}" destId="{76B856D9-404C-4429-994F-E04B100F2E5E}" srcOrd="0" destOrd="0" presId="urn:microsoft.com/office/officeart/2009/3/layout/StepUpProcess"/>
    <dgm:cxn modelId="{1BCA28A9-8A06-41B6-9177-173E470D2158}" type="presParOf" srcId="{6BC4BF2A-62F1-4AEA-862D-2C82031F98AB}" destId="{55B97CCE-B79C-4AC0-921C-6E902FF62199}" srcOrd="1" destOrd="0" presId="urn:microsoft.com/office/officeart/2009/3/layout/StepUpProcess"/>
    <dgm:cxn modelId="{61D6EB57-9B79-498F-A2F7-7CD40D3C74FD}" type="presParOf" srcId="{6BC4BF2A-62F1-4AEA-862D-2C82031F98AB}" destId="{3A1BCBE9-3A5A-4611-BC29-6F37831E6352}" srcOrd="2" destOrd="0" presId="urn:microsoft.com/office/officeart/2009/3/layout/StepUpProcess"/>
    <dgm:cxn modelId="{BA503392-F5CD-44B8-A8E0-9780B222264B}" type="presParOf" srcId="{726C2ADD-3838-4368-83A6-10C66D862B16}" destId="{4F1065A1-B3CB-4014-B2E5-60DB642607D3}" srcOrd="5" destOrd="0" presId="urn:microsoft.com/office/officeart/2009/3/layout/StepUpProcess"/>
    <dgm:cxn modelId="{3AA617BD-2EF3-4603-8AEC-241C628F9DDE}" type="presParOf" srcId="{4F1065A1-B3CB-4014-B2E5-60DB642607D3}" destId="{5ED71A08-4F56-4D61-AE9D-37ADA6339404}" srcOrd="0" destOrd="0" presId="urn:microsoft.com/office/officeart/2009/3/layout/StepUpProcess"/>
    <dgm:cxn modelId="{67BFDB8B-A638-453D-8FFC-79EEDF679A52}" type="presParOf" srcId="{726C2ADD-3838-4368-83A6-10C66D862B16}" destId="{EFECB8C8-1FC1-471C-9865-1196C93B7DD8}" srcOrd="6" destOrd="0" presId="urn:microsoft.com/office/officeart/2009/3/layout/StepUpProcess"/>
    <dgm:cxn modelId="{BB581C63-4D34-4217-A434-CFB1986C8B45}" type="presParOf" srcId="{EFECB8C8-1FC1-471C-9865-1196C93B7DD8}" destId="{0F1D8EC6-F71D-429B-BE45-11BED1DD8493}" srcOrd="0" destOrd="0" presId="urn:microsoft.com/office/officeart/2009/3/layout/StepUpProcess"/>
    <dgm:cxn modelId="{EB074089-95E2-4723-AD4D-6858633F2B65}" type="presParOf" srcId="{EFECB8C8-1FC1-471C-9865-1196C93B7DD8}" destId="{D178260E-7079-437C-BF8F-EC066C064228}" srcOrd="1" destOrd="0" presId="urn:microsoft.com/office/officeart/2009/3/layout/StepUpProcess"/>
    <dgm:cxn modelId="{25B06235-0499-468C-8025-419D3BFFCBB5}" type="presParOf" srcId="{EFECB8C8-1FC1-471C-9865-1196C93B7DD8}" destId="{98EA790D-1A0B-4D4D-9CA6-F4B95599DB5B}" srcOrd="2" destOrd="0" presId="urn:microsoft.com/office/officeart/2009/3/layout/StepUpProcess"/>
    <dgm:cxn modelId="{12DB53EE-9B2D-46DD-92FE-0C6AE4BE0593}" type="presParOf" srcId="{726C2ADD-3838-4368-83A6-10C66D862B16}" destId="{5AB9BEA0-FBD9-4E24-B75C-E1903B8F4D49}" srcOrd="7" destOrd="0" presId="urn:microsoft.com/office/officeart/2009/3/layout/StepUpProcess"/>
    <dgm:cxn modelId="{1D0F78DA-DA5F-488A-A9DB-8DB24E01E202}" type="presParOf" srcId="{5AB9BEA0-FBD9-4E24-B75C-E1903B8F4D49}" destId="{DC2FDB22-DCC9-473D-B227-D8D9195132BF}" srcOrd="0" destOrd="0" presId="urn:microsoft.com/office/officeart/2009/3/layout/StepUpProcess"/>
    <dgm:cxn modelId="{741F38B3-ED30-42F6-82C9-6A117731689E}" type="presParOf" srcId="{726C2ADD-3838-4368-83A6-10C66D862B16}" destId="{AB8BCA43-31DE-4C1E-AEF4-FD0DE7E135D7}" srcOrd="8" destOrd="0" presId="urn:microsoft.com/office/officeart/2009/3/layout/StepUpProcess"/>
    <dgm:cxn modelId="{D2CE5510-A7CE-4C02-98D9-3D022C052A42}" type="presParOf" srcId="{AB8BCA43-31DE-4C1E-AEF4-FD0DE7E135D7}" destId="{A1A2F1DE-3CD1-46A2-9A88-D59EE5909292}" srcOrd="0" destOrd="0" presId="urn:microsoft.com/office/officeart/2009/3/layout/StepUpProcess"/>
    <dgm:cxn modelId="{B4E56937-2473-4A57-BFED-0DC440B305D0}" type="presParOf" srcId="{AB8BCA43-31DE-4C1E-AEF4-FD0DE7E135D7}" destId="{A17BEEE2-0B41-43E2-8CE9-F85FB12AAFF4}" srcOrd="1" destOrd="0" presId="urn:microsoft.com/office/officeart/2009/3/layout/StepUp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42163F-349F-498D-8788-D8BDE964EEEC}">
      <dsp:nvSpPr>
        <dsp:cNvPr id="0" name=""/>
        <dsp:cNvSpPr/>
      </dsp:nvSpPr>
      <dsp:spPr>
        <a:xfrm rot="5400000">
          <a:off x="384165" y="2715503"/>
          <a:ext cx="1156893" cy="192504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B7517B-69F7-420F-908E-E7D4872575F3}">
      <dsp:nvSpPr>
        <dsp:cNvPr id="0" name=""/>
        <dsp:cNvSpPr/>
      </dsp:nvSpPr>
      <dsp:spPr>
        <a:xfrm>
          <a:off x="191050" y="3290677"/>
          <a:ext cx="1737941" cy="15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solidFill>
                <a:schemeClr val="bg2">
                  <a:lumMod val="50000"/>
                </a:schemeClr>
              </a:solidFill>
              <a:latin typeface="Stone Sans ITC Std Medium" panose="02000603050000020004" pitchFamily="50" charset="0"/>
            </a:rPr>
            <a:t>Specify clear learning objectives</a:t>
          </a:r>
          <a:endParaRPr lang="en-US" sz="2000" kern="1200" dirty="0">
            <a:solidFill>
              <a:schemeClr val="bg2">
                <a:lumMod val="50000"/>
              </a:schemeClr>
            </a:solidFill>
            <a:latin typeface="Stone Sans ITC Std Medium" panose="02000603050000020004" pitchFamily="50" charset="0"/>
          </a:endParaRPr>
        </a:p>
      </dsp:txBody>
      <dsp:txXfrm>
        <a:off x="191050" y="3290677"/>
        <a:ext cx="1737941" cy="1523407"/>
      </dsp:txXfrm>
    </dsp:sp>
    <dsp:sp modelId="{B776932C-6953-4848-B22A-84A85480B4AE}">
      <dsp:nvSpPr>
        <dsp:cNvPr id="0" name=""/>
        <dsp:cNvSpPr/>
      </dsp:nvSpPr>
      <dsp:spPr>
        <a:xfrm>
          <a:off x="1601078" y="2573780"/>
          <a:ext cx="327913" cy="327913"/>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82434F-A1D6-4051-AB96-ED78F0A5C25A}">
      <dsp:nvSpPr>
        <dsp:cNvPr id="0" name=""/>
        <dsp:cNvSpPr/>
      </dsp:nvSpPr>
      <dsp:spPr>
        <a:xfrm rot="5400000">
          <a:off x="2511744" y="2189032"/>
          <a:ext cx="1156893" cy="192504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BBD1E6-9765-46F6-821F-BD2599737D65}">
      <dsp:nvSpPr>
        <dsp:cNvPr id="0" name=""/>
        <dsp:cNvSpPr/>
      </dsp:nvSpPr>
      <dsp:spPr>
        <a:xfrm>
          <a:off x="2318630" y="2764205"/>
          <a:ext cx="1737941" cy="15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solidFill>
                <a:schemeClr val="bg2">
                  <a:lumMod val="50000"/>
                </a:schemeClr>
              </a:solidFill>
            </a:rPr>
            <a:t>Select content</a:t>
          </a:r>
          <a:endParaRPr lang="en-US" sz="2000" kern="1200" dirty="0">
            <a:solidFill>
              <a:schemeClr val="bg2">
                <a:lumMod val="50000"/>
              </a:schemeClr>
            </a:solidFill>
          </a:endParaRPr>
        </a:p>
      </dsp:txBody>
      <dsp:txXfrm>
        <a:off x="2318630" y="2764205"/>
        <a:ext cx="1737941" cy="1523407"/>
      </dsp:txXfrm>
    </dsp:sp>
    <dsp:sp modelId="{C3F1DF5D-7CDF-43EA-8850-86C5ED7CA896}">
      <dsp:nvSpPr>
        <dsp:cNvPr id="0" name=""/>
        <dsp:cNvSpPr/>
      </dsp:nvSpPr>
      <dsp:spPr>
        <a:xfrm>
          <a:off x="3728658" y="2047308"/>
          <a:ext cx="327913" cy="327913"/>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B856D9-404C-4429-994F-E04B100F2E5E}">
      <dsp:nvSpPr>
        <dsp:cNvPr id="0" name=""/>
        <dsp:cNvSpPr/>
      </dsp:nvSpPr>
      <dsp:spPr>
        <a:xfrm rot="5400000">
          <a:off x="4639324" y="1662560"/>
          <a:ext cx="1156893" cy="1925044"/>
        </a:xfrm>
        <a:prstGeom prst="corner">
          <a:avLst>
            <a:gd name="adj1" fmla="val 16120"/>
            <a:gd name="adj2" fmla="val 16110"/>
          </a:avLst>
        </a:prstGeom>
        <a:blipFill rotWithShape="0">
          <a:blip xmlns:r="http://schemas.openxmlformats.org/officeDocument/2006/relationships" r:embed="rId1"/>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97CCE-B79C-4AC0-921C-6E902FF62199}">
      <dsp:nvSpPr>
        <dsp:cNvPr id="0" name=""/>
        <dsp:cNvSpPr/>
      </dsp:nvSpPr>
      <dsp:spPr>
        <a:xfrm>
          <a:off x="4446210" y="2237734"/>
          <a:ext cx="1737941" cy="15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solidFill>
                <a:schemeClr val="bg2">
                  <a:lumMod val="50000"/>
                </a:schemeClr>
              </a:solidFill>
              <a:latin typeface="Stone Sans ITC Std Medium" panose="02000603050000020004" pitchFamily="50" charset="0"/>
            </a:rPr>
            <a:t>Develop learning activities</a:t>
          </a:r>
          <a:endParaRPr lang="en-US" sz="2000" kern="1200" dirty="0">
            <a:solidFill>
              <a:schemeClr val="bg2">
                <a:lumMod val="50000"/>
              </a:schemeClr>
            </a:solidFill>
            <a:latin typeface="Stone Sans ITC Std Medium" panose="02000603050000020004" pitchFamily="50" charset="0"/>
          </a:endParaRPr>
        </a:p>
      </dsp:txBody>
      <dsp:txXfrm>
        <a:off x="4446210" y="2237734"/>
        <a:ext cx="1737941" cy="1523407"/>
      </dsp:txXfrm>
    </dsp:sp>
    <dsp:sp modelId="{3A1BCBE9-3A5A-4611-BC29-6F37831E6352}">
      <dsp:nvSpPr>
        <dsp:cNvPr id="0" name=""/>
        <dsp:cNvSpPr/>
      </dsp:nvSpPr>
      <dsp:spPr>
        <a:xfrm>
          <a:off x="5856237" y="1520836"/>
          <a:ext cx="327913" cy="327913"/>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1D8EC6-F71D-429B-BE45-11BED1DD8493}">
      <dsp:nvSpPr>
        <dsp:cNvPr id="0" name=""/>
        <dsp:cNvSpPr/>
      </dsp:nvSpPr>
      <dsp:spPr>
        <a:xfrm rot="5400000">
          <a:off x="6766903" y="1136088"/>
          <a:ext cx="1156893" cy="192504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78260E-7079-437C-BF8F-EC066C064228}">
      <dsp:nvSpPr>
        <dsp:cNvPr id="0" name=""/>
        <dsp:cNvSpPr/>
      </dsp:nvSpPr>
      <dsp:spPr>
        <a:xfrm>
          <a:off x="6573789" y="1711262"/>
          <a:ext cx="1737941" cy="15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solidFill>
                <a:schemeClr val="bg2">
                  <a:lumMod val="50000"/>
                </a:schemeClr>
              </a:solidFill>
              <a:latin typeface="Stone Sans ITC Std Medium" panose="02000603050000020004" pitchFamily="50" charset="0"/>
            </a:rPr>
            <a:t>Develop microlearning objects</a:t>
          </a:r>
          <a:endParaRPr lang="en-US" sz="2000" kern="1200" dirty="0">
            <a:solidFill>
              <a:schemeClr val="bg2">
                <a:lumMod val="50000"/>
              </a:schemeClr>
            </a:solidFill>
            <a:latin typeface="Stone Sans ITC Std Medium" panose="02000603050000020004" pitchFamily="50" charset="0"/>
          </a:endParaRPr>
        </a:p>
      </dsp:txBody>
      <dsp:txXfrm>
        <a:off x="6573789" y="1711262"/>
        <a:ext cx="1737941" cy="1523407"/>
      </dsp:txXfrm>
    </dsp:sp>
    <dsp:sp modelId="{98EA790D-1A0B-4D4D-9CA6-F4B95599DB5B}">
      <dsp:nvSpPr>
        <dsp:cNvPr id="0" name=""/>
        <dsp:cNvSpPr/>
      </dsp:nvSpPr>
      <dsp:spPr>
        <a:xfrm>
          <a:off x="7983817" y="994365"/>
          <a:ext cx="327913" cy="327913"/>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A2F1DE-3CD1-46A2-9A88-D59EE5909292}">
      <dsp:nvSpPr>
        <dsp:cNvPr id="0" name=""/>
        <dsp:cNvSpPr/>
      </dsp:nvSpPr>
      <dsp:spPr>
        <a:xfrm rot="5400000">
          <a:off x="8894483" y="609617"/>
          <a:ext cx="1156893" cy="1925044"/>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7BEEE2-0B41-43E2-8CE9-F85FB12AAFF4}">
      <dsp:nvSpPr>
        <dsp:cNvPr id="0" name=""/>
        <dsp:cNvSpPr/>
      </dsp:nvSpPr>
      <dsp:spPr>
        <a:xfrm>
          <a:off x="8701369" y="1184790"/>
          <a:ext cx="1737941" cy="1523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solidFill>
                <a:schemeClr val="bg2">
                  <a:lumMod val="50000"/>
                </a:schemeClr>
              </a:solidFill>
              <a:latin typeface="Stone Sans ITC Std Medium" panose="02000603050000020004" pitchFamily="50" charset="0"/>
            </a:rPr>
            <a:t>Develop assessment activities</a:t>
          </a:r>
          <a:endParaRPr lang="en-US" sz="2000" kern="1200" dirty="0">
            <a:solidFill>
              <a:schemeClr val="bg2">
                <a:lumMod val="50000"/>
              </a:schemeClr>
            </a:solidFill>
            <a:latin typeface="Stone Sans ITC Std Medium" panose="02000603050000020004" pitchFamily="50" charset="0"/>
          </a:endParaRPr>
        </a:p>
      </dsp:txBody>
      <dsp:txXfrm>
        <a:off x="8701369" y="1184790"/>
        <a:ext cx="1737941" cy="1523407"/>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08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1268"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9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09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09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8A84143-2488-4787-A570-9DBBBA8A8DFD}" type="slidenum">
              <a:rPr lang="en-US" altLang="en-US"/>
              <a:pPr>
                <a:defRPr/>
              </a:pPr>
              <a:t>‹#›</a:t>
            </a:fld>
            <a:endParaRPr lang="en-US" altLang="en-US"/>
          </a:p>
        </p:txBody>
      </p:sp>
    </p:spTree>
    <p:extLst>
      <p:ext uri="{BB962C8B-B14F-4D97-AF65-F5344CB8AC3E}">
        <p14:creationId xmlns:p14="http://schemas.microsoft.com/office/powerpoint/2010/main" val="40522048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5613"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2813"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0013"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7213"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5943" algn="l" defTabSz="914377" rtl="0" eaLnBrk="1" latinLnBrk="0" hangingPunct="1">
      <a:defRPr sz="1200" kern="1200">
        <a:solidFill>
          <a:schemeClr val="tx1"/>
        </a:solidFill>
        <a:latin typeface="+mn-lt"/>
        <a:ea typeface="+mn-ea"/>
        <a:cs typeface="+mn-cs"/>
      </a:defRPr>
    </a:lvl6pPr>
    <a:lvl7pPr marL="2743131" algn="l" defTabSz="914377" rtl="0" eaLnBrk="1" latinLnBrk="0" hangingPunct="1">
      <a:defRPr sz="1200" kern="1200">
        <a:solidFill>
          <a:schemeClr val="tx1"/>
        </a:solidFill>
        <a:latin typeface="+mn-lt"/>
        <a:ea typeface="+mn-ea"/>
        <a:cs typeface="+mn-cs"/>
      </a:defRPr>
    </a:lvl7pPr>
    <a:lvl8pPr marL="3200320" algn="l" defTabSz="914377" rtl="0" eaLnBrk="1" latinLnBrk="0" hangingPunct="1">
      <a:defRPr sz="1200" kern="1200">
        <a:solidFill>
          <a:schemeClr val="tx1"/>
        </a:solidFill>
        <a:latin typeface="+mn-lt"/>
        <a:ea typeface="+mn-ea"/>
        <a:cs typeface="+mn-cs"/>
      </a:defRPr>
    </a:lvl8pPr>
    <a:lvl9pPr marL="3657509" algn="l" defTabSz="914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In traditional training, the largest effort is in the delivery of training sessions</a:t>
            </a:r>
          </a:p>
          <a:p>
            <a:r>
              <a:rPr lang="en-US" altLang="en-US" smtClean="0">
                <a:latin typeface="Arial" panose="020B0604020202020204" pitchFamily="34" charset="0"/>
              </a:rPr>
              <a:t>, while in e-learning, it is in the design and development of structured materials which must be self-contained and able to be used multiple times without making ongoing adjustments.</a:t>
            </a:r>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CA792B9-0548-4DAF-8EBC-629D9D1605C7}" type="slidenum">
              <a:rPr lang="en-US" altLang="en-US" smtClean="0"/>
              <a:pPr/>
              <a:t>7</a:t>
            </a:fld>
            <a:endParaRPr lang="en-US" altLang="en-US" smtClean="0"/>
          </a:p>
        </p:txBody>
      </p:sp>
    </p:spTree>
    <p:extLst>
      <p:ext uri="{BB962C8B-B14F-4D97-AF65-F5344CB8AC3E}">
        <p14:creationId xmlns:p14="http://schemas.microsoft.com/office/powerpoint/2010/main" val="945172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solidFill>
                  <a:srgbClr val="000000"/>
                </a:solidFill>
                <a:latin typeface="Helvetica Neue" pitchFamily="50" charset="0"/>
                <a:ea typeface="Helvetica Neue" pitchFamily="50" charset="0"/>
                <a:cs typeface="Helvetica Neue" pitchFamily="50" charset="0"/>
                <a:sym typeface="Helvetica Neue" pitchFamily="50" charset="0"/>
              </a:rPr>
              <a:t>a model that describes the different steps in the process of instructional design (ID)</a:t>
            </a:r>
          </a:p>
          <a:p>
            <a:endParaRPr lang="en-US" altLang="en-US" smtClean="0">
              <a:solidFill>
                <a:srgbClr val="000000"/>
              </a:solidFill>
              <a:latin typeface="Helvetica Neue" pitchFamily="50" charset="0"/>
              <a:ea typeface="Helvetica Neue" pitchFamily="50" charset="0"/>
              <a:cs typeface="Helvetica Neue" pitchFamily="50" charset="0"/>
              <a:sym typeface="Helvetica Neue" pitchFamily="50" charset="0"/>
            </a:endParaRPr>
          </a:p>
          <a:p>
            <a:r>
              <a:rPr lang="en-US" altLang="en-US" smtClean="0">
                <a:solidFill>
                  <a:srgbClr val="000000"/>
                </a:solidFill>
                <a:latin typeface="Helvetica Neue" pitchFamily="50" charset="0"/>
                <a:ea typeface="Helvetica Neue" pitchFamily="50" charset="0"/>
                <a:cs typeface="Helvetica Neue" pitchFamily="50" charset="0"/>
                <a:sym typeface="Helvetica Neue" pitchFamily="50" charset="0"/>
              </a:rPr>
              <a:t>5 phases represent a dynamic, flexible guideline for building effective training</a:t>
            </a:r>
          </a:p>
          <a:p>
            <a:endParaRPr lang="en-US" altLang="en-US" smtClean="0">
              <a:latin typeface="Arial" panose="020B0604020202020204" pitchFamily="34" charset="0"/>
            </a:endParaRPr>
          </a:p>
        </p:txBody>
      </p:sp>
      <p:sp>
        <p:nvSpPr>
          <p:cNvPr id="21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399E9C-E68D-4EB8-B231-64B3A5F1CFC0}" type="slidenum">
              <a:rPr lang="en-US" altLang="en-US" smtClean="0"/>
              <a:pPr/>
              <a:t>8</a:t>
            </a:fld>
            <a:endParaRPr lang="en-US" altLang="en-US" smtClean="0"/>
          </a:p>
        </p:txBody>
      </p:sp>
    </p:spTree>
    <p:extLst>
      <p:ext uri="{BB962C8B-B14F-4D97-AF65-F5344CB8AC3E}">
        <p14:creationId xmlns:p14="http://schemas.microsoft.com/office/powerpoint/2010/main" val="4059379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The analysis and design stages are essential to ensure course effectiveness and learners’ motivation and participation. Analysing learners’ needs and learning content, and finding the appropriate mix of learning activities and technical solutions is crucial to creating an effective and engaging course. </a:t>
            </a: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96CE72F6-C124-473A-90F8-34529FB6CF49}" type="slidenum">
              <a:rPr lang="en-US" altLang="en-US" smtClean="0"/>
              <a:pPr/>
              <a:t>9</a:t>
            </a:fld>
            <a:endParaRPr lang="en-US" altLang="en-US" smtClean="0"/>
          </a:p>
        </p:txBody>
      </p:sp>
    </p:spTree>
    <p:extLst>
      <p:ext uri="{BB962C8B-B14F-4D97-AF65-F5344CB8AC3E}">
        <p14:creationId xmlns:p14="http://schemas.microsoft.com/office/powerpoint/2010/main" val="1527153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Specify clear learning objectives </a:t>
            </a:r>
          </a:p>
          <a:p>
            <a:r>
              <a:rPr lang="en-US" altLang="en-US" smtClean="0">
                <a:latin typeface="Arial" panose="020B0604020202020204" pitchFamily="34" charset="0"/>
              </a:rPr>
              <a:t>Select content</a:t>
            </a:r>
          </a:p>
          <a:p>
            <a:r>
              <a:rPr lang="en-US" altLang="en-US" smtClean="0">
                <a:latin typeface="Arial" panose="020B0604020202020204" pitchFamily="34" charset="0"/>
              </a:rPr>
              <a:t>Develop learning activities</a:t>
            </a:r>
          </a:p>
          <a:p>
            <a:r>
              <a:rPr lang="en-US" altLang="en-US" smtClean="0">
                <a:latin typeface="Arial" panose="020B0604020202020204" pitchFamily="34" charset="0"/>
              </a:rPr>
              <a:t>Design assessment activities that are all aligned and all contribute to the achievement of those learning objectives. </a:t>
            </a:r>
          </a:p>
          <a:p>
            <a:endParaRPr lang="en-US" altLang="en-US" smtClean="0">
              <a:latin typeface="Arial" panose="020B0604020202020204" pitchFamily="34" charset="0"/>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3636811-3A25-4442-A05A-110280ABC8BD}" type="slidenum">
              <a:rPr lang="en-US" altLang="en-US" smtClean="0"/>
              <a:pPr/>
              <a:t>11</a:t>
            </a:fld>
            <a:endParaRPr lang="en-US" altLang="en-US" smtClean="0"/>
          </a:p>
        </p:txBody>
      </p:sp>
    </p:spTree>
    <p:extLst>
      <p:ext uri="{BB962C8B-B14F-4D97-AF65-F5344CB8AC3E}">
        <p14:creationId xmlns:p14="http://schemas.microsoft.com/office/powerpoint/2010/main" val="3274655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7639BD8-2D66-48C1-AC6E-CD445DCEEBBB}" type="slidenum">
              <a:rPr lang="en-US" altLang="en-US" smtClean="0"/>
              <a:pPr/>
              <a:t>15</a:t>
            </a:fld>
            <a:endParaRPr lang="en-US" altLang="en-US" smtClean="0"/>
          </a:p>
        </p:txBody>
      </p:sp>
    </p:spTree>
    <p:extLst>
      <p:ext uri="{BB962C8B-B14F-4D97-AF65-F5344CB8AC3E}">
        <p14:creationId xmlns:p14="http://schemas.microsoft.com/office/powerpoint/2010/main" val="6956713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Learning activities</a:t>
            </a:r>
          </a:p>
          <a:p>
            <a:r>
              <a:rPr lang="en-US" altLang="en-US" smtClean="0">
                <a:latin typeface="Arial" panose="020B0604020202020204" pitchFamily="34" charset="0"/>
              </a:rPr>
              <a:t>About using technology and digital tools to facilitate learning. (Developed by Andrew Churches, based on the updated Blloms taxonomy)</a:t>
            </a:r>
          </a:p>
          <a:p>
            <a:endParaRPr lang="en-US" altLang="en-US" smtClean="0">
              <a:latin typeface="Arial" panose="020B0604020202020204" pitchFamily="34" charset="0"/>
            </a:endParaRP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C5728A5-153D-4184-9F7C-F58F19B2B512}" type="slidenum">
              <a:rPr lang="en-US" altLang="en-US" smtClean="0"/>
              <a:pPr/>
              <a:t>24</a:t>
            </a:fld>
            <a:endParaRPr lang="en-US" altLang="en-US" smtClean="0"/>
          </a:p>
        </p:txBody>
      </p:sp>
    </p:spTree>
    <p:extLst>
      <p:ext uri="{BB962C8B-B14F-4D97-AF65-F5344CB8AC3E}">
        <p14:creationId xmlns:p14="http://schemas.microsoft.com/office/powerpoint/2010/main" val="39498200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4" name="Straight Connector 3"/>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057400" y="3733801"/>
            <a:ext cx="7010400" cy="1238580"/>
          </a:xfrm>
        </p:spPr>
        <p:txBody>
          <a:bodyPr anchor="b">
            <a:noAutofit/>
          </a:bodyPr>
          <a:lstStyle>
            <a:lvl1pPr algn="l">
              <a:defRPr sz="44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057400" y="5094850"/>
            <a:ext cx="7010400" cy="788637"/>
          </a:xfrm>
        </p:spPr>
        <p:txBody>
          <a:bodyPr/>
          <a:lstStyle>
            <a:lvl1pPr marL="0" indent="0" algn="l">
              <a:buNone/>
              <a:defRPr sz="240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115FD9-E5F1-446A-9C9D-AF00590BB0D4}" type="slidenum">
              <a:rPr lang="en-US" altLang="en-US"/>
              <a:pPr>
                <a:defRPr/>
              </a:pPr>
              <a:t>‹#›</a:t>
            </a:fld>
            <a:endParaRPr lang="en-US" altLang="en-US"/>
          </a:p>
        </p:txBody>
      </p:sp>
    </p:spTree>
    <p:extLst>
      <p:ext uri="{BB962C8B-B14F-4D97-AF65-F5344CB8AC3E}">
        <p14:creationId xmlns:p14="http://schemas.microsoft.com/office/powerpoint/2010/main" val="220829855"/>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9736FB2-3089-45AB-9C0C-49438182E1CB}" type="slidenum">
              <a:rPr lang="en-US" altLang="en-US"/>
              <a:pPr>
                <a:defRPr/>
              </a:pPr>
              <a:t>‹#›</a:t>
            </a:fld>
            <a:endParaRPr lang="en-US" altLang="en-US"/>
          </a:p>
        </p:txBody>
      </p:sp>
    </p:spTree>
    <p:extLst>
      <p:ext uri="{BB962C8B-B14F-4D97-AF65-F5344CB8AC3E}">
        <p14:creationId xmlns:p14="http://schemas.microsoft.com/office/powerpoint/2010/main" val="689621885"/>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question">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None/>
              <a:defRPr/>
            </a:lvl1pPr>
            <a:lvl2pPr marL="457189" indent="0">
              <a:buNone/>
              <a:defRPr/>
            </a:lvl2pPr>
            <a:lvl3pPr marL="914377" indent="0">
              <a:buNone/>
              <a:defRPr/>
            </a:lvl3pPr>
            <a:lvl4pPr marL="1371566" indent="0">
              <a:buNone/>
              <a:defRPr/>
            </a:lvl4pPr>
            <a:lvl5pPr marL="1828755" indent="0">
              <a:buNone/>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B91A051-58DC-43FB-A5A6-34F03831CB00}" type="slidenum">
              <a:rPr lang="en-US" altLang="en-US"/>
              <a:pPr>
                <a:defRPr/>
              </a:pPr>
              <a:t>‹#›</a:t>
            </a:fld>
            <a:endParaRPr lang="en-US" altLang="en-US"/>
          </a:p>
        </p:txBody>
      </p:sp>
    </p:spTree>
    <p:extLst>
      <p:ext uri="{BB962C8B-B14F-4D97-AF65-F5344CB8AC3E}">
        <p14:creationId xmlns:p14="http://schemas.microsoft.com/office/powerpoint/2010/main" val="4237394558"/>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userDrawn="1"/>
        </p:nvCxnSpPr>
        <p:spPr>
          <a:xfrm>
            <a:off x="2057400" y="3733800"/>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2057400" y="5094288"/>
            <a:ext cx="7162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057400" y="3733800"/>
            <a:ext cx="7162800" cy="1219200"/>
          </a:xfrm>
        </p:spPr>
        <p:txBody>
          <a:bodyPr anchor="b">
            <a:normAutofit/>
          </a:bodyPr>
          <a:lstStyle>
            <a:lvl1pPr>
              <a:defRPr sz="4400">
                <a:solidFill>
                  <a:srgbClr val="6E6F6E"/>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2057400" y="5105400"/>
            <a:ext cx="7086600" cy="984251"/>
          </a:xfrm>
        </p:spPr>
        <p:txBody>
          <a:bodyPr/>
          <a:lstStyle>
            <a:lvl1pPr marL="0" indent="0">
              <a:buNone/>
              <a:defRPr sz="2400">
                <a:solidFill>
                  <a:srgbClr val="6E6F6E"/>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BB5704D-C2D7-4B67-B567-097BD99F544E}" type="slidenum">
              <a:rPr lang="en-US" altLang="en-US"/>
              <a:pPr>
                <a:defRPr/>
              </a:pPr>
              <a:t>‹#›</a:t>
            </a:fld>
            <a:endParaRPr lang="en-US" altLang="en-US"/>
          </a:p>
        </p:txBody>
      </p:sp>
    </p:spTree>
    <p:extLst>
      <p:ext uri="{BB962C8B-B14F-4D97-AF65-F5344CB8AC3E}">
        <p14:creationId xmlns:p14="http://schemas.microsoft.com/office/powerpoint/2010/main" val="3503163880"/>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1D257C9-95AA-42DD-B209-947A5C2FA484}" type="slidenum">
              <a:rPr lang="en-US" altLang="en-US"/>
              <a:pPr>
                <a:defRPr/>
              </a:pPr>
              <a:t>‹#›</a:t>
            </a:fld>
            <a:endParaRPr lang="en-US" altLang="en-US"/>
          </a:p>
        </p:txBody>
      </p:sp>
    </p:spTree>
    <p:extLst>
      <p:ext uri="{BB962C8B-B14F-4D97-AF65-F5344CB8AC3E}">
        <p14:creationId xmlns:p14="http://schemas.microsoft.com/office/powerpoint/2010/main" val="1487737202"/>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365125"/>
            <a:ext cx="10515600" cy="1325563"/>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6"/>
          <p:cNvSpPr>
            <a:spLocks noGrp="1"/>
          </p:cNvSpPr>
          <p:nvPr>
            <p:ph type="dt" sz="half" idx="10"/>
          </p:nvPr>
        </p:nvSpPr>
        <p:spPr/>
        <p:txBody>
          <a:bodyPr/>
          <a:lstStyle>
            <a:lvl1pPr>
              <a:defRPr/>
            </a:lvl1pPr>
          </a:lstStyle>
          <a:p>
            <a:pPr>
              <a:defRPr/>
            </a:pPr>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7B688554-FF51-4A13-B7B7-3A78E847B979}" type="slidenum">
              <a:rPr lang="en-US" altLang="en-US"/>
              <a:pPr>
                <a:defRPr/>
              </a:pPr>
              <a:t>‹#›</a:t>
            </a:fld>
            <a:endParaRPr lang="en-US" altLang="en-US"/>
          </a:p>
        </p:txBody>
      </p:sp>
    </p:spTree>
    <p:extLst>
      <p:ext uri="{BB962C8B-B14F-4D97-AF65-F5344CB8AC3E}">
        <p14:creationId xmlns:p14="http://schemas.microsoft.com/office/powerpoint/2010/main" val="3860566989"/>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F9AB96F1-C707-451C-8A87-853B06EE20DE}" type="slidenum">
              <a:rPr lang="en-US" altLang="en-US"/>
              <a:pPr>
                <a:defRPr/>
              </a:pPr>
              <a:t>‹#›</a:t>
            </a:fld>
            <a:endParaRPr lang="en-US" altLang="en-US"/>
          </a:p>
        </p:txBody>
      </p:sp>
    </p:spTree>
    <p:extLst>
      <p:ext uri="{BB962C8B-B14F-4D97-AF65-F5344CB8AC3E}">
        <p14:creationId xmlns:p14="http://schemas.microsoft.com/office/powerpoint/2010/main" val="4050125579"/>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118162D-C2D3-4D9D-9828-C43BEEEFD226}" type="slidenum">
              <a:rPr lang="en-US" altLang="en-US"/>
              <a:pPr>
                <a:defRPr/>
              </a:pPr>
              <a:t>‹#›</a:t>
            </a:fld>
            <a:endParaRPr lang="en-US" altLang="en-US"/>
          </a:p>
        </p:txBody>
      </p:sp>
    </p:spTree>
    <p:extLst>
      <p:ext uri="{BB962C8B-B14F-4D97-AF65-F5344CB8AC3E}">
        <p14:creationId xmlns:p14="http://schemas.microsoft.com/office/powerpoint/2010/main" val="3070180401"/>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1E78E71-63A8-4B50-8360-FED73A4CBE4F}" type="slidenum">
              <a:rPr lang="en-US" altLang="en-US"/>
              <a:pPr>
                <a:defRPr/>
              </a:pPr>
              <a:t>‹#›</a:t>
            </a:fld>
            <a:endParaRPr lang="en-US" altLang="en-US"/>
          </a:p>
        </p:txBody>
      </p:sp>
    </p:spTree>
    <p:extLst>
      <p:ext uri="{BB962C8B-B14F-4D97-AF65-F5344CB8AC3E}">
        <p14:creationId xmlns:p14="http://schemas.microsoft.com/office/powerpoint/2010/main" val="1829198277"/>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1463" y="6311900"/>
            <a:ext cx="12463463"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smtClean="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12091E43-E65C-4AA8-94E8-C5B4829C8686}" type="slidenum">
              <a:rPr lang="en-US" altLang="en-US"/>
              <a:pPr>
                <a:defRPr/>
              </a:pPr>
              <a:t>‹#›</a:t>
            </a:fld>
            <a:endParaRPr lang="en-US" altLang="en-US"/>
          </a:p>
        </p:txBody>
      </p:sp>
    </p:spTree>
    <p:extLst>
      <p:ext uri="{BB962C8B-B14F-4D97-AF65-F5344CB8AC3E}">
        <p14:creationId xmlns:p14="http://schemas.microsoft.com/office/powerpoint/2010/main" val="567113425"/>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9232A16-541B-4EE2-9E70-E472CAC79000}" type="slidenum">
              <a:rPr lang="en-US" altLang="en-US"/>
              <a:pPr>
                <a:defRPr/>
              </a:pPr>
              <a:t>‹#›</a:t>
            </a:fld>
            <a:endParaRPr lang="en-US" altLang="en-US"/>
          </a:p>
        </p:txBody>
      </p:sp>
    </p:spTree>
    <p:extLst>
      <p:ext uri="{BB962C8B-B14F-4D97-AF65-F5344CB8AC3E}">
        <p14:creationId xmlns:p14="http://schemas.microsoft.com/office/powerpoint/2010/main" val="3267072628"/>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DB2C1BA-A13E-4889-973E-7B0D03FAF6C9}" type="slidenum">
              <a:rPr lang="en-US" altLang="en-US"/>
              <a:pPr>
                <a:defRPr/>
              </a:pPr>
              <a:t>‹#›</a:t>
            </a:fld>
            <a:endParaRPr lang="en-US" altLang="en-US"/>
          </a:p>
        </p:txBody>
      </p:sp>
    </p:spTree>
    <p:extLst>
      <p:ext uri="{BB962C8B-B14F-4D97-AF65-F5344CB8AC3E}">
        <p14:creationId xmlns:p14="http://schemas.microsoft.com/office/powerpoint/2010/main" val="4043141895"/>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94EB9939-28D0-4F0E-AB48-8CCA63EB047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35" r:id="rId8"/>
    <p:sldLayoutId id="2147483845" r:id="rId9"/>
    <p:sldLayoutId id="2147483846" r:id="rId10"/>
    <p:sldLayoutId id="2147483836" r:id="rId11"/>
    <p:sldLayoutId id="2147483837" r:id="rId12"/>
  </p:sldLayoutIdLst>
  <p:transition spd="slow"/>
  <p:timing>
    <p:tnLst>
      <p:par>
        <p:cTn id="1" dur="indefinite" restart="never" nodeType="tmRoot"/>
      </p:par>
    </p:tnLst>
  </p:timing>
  <p:txStyles>
    <p:titleStyle>
      <a:lvl1pPr algn="l" defTabSz="912813" rtl="0" eaLnBrk="0" fontAlgn="base" hangingPunct="0">
        <a:lnSpc>
          <a:spcPct val="90000"/>
        </a:lnSpc>
        <a:spcBef>
          <a:spcPct val="0"/>
        </a:spcBef>
        <a:spcAft>
          <a:spcPct val="0"/>
        </a:spcAft>
        <a:defRPr sz="4400" kern="1200">
          <a:solidFill>
            <a:srgbClr val="4679BD"/>
          </a:solidFill>
          <a:latin typeface="Stone Sans ITC Std Medium" panose="02000603050000020004" pitchFamily="50" charset="0"/>
          <a:ea typeface="+mj-ea"/>
          <a:cs typeface="+mj-cs"/>
        </a:defRPr>
      </a:lvl1pPr>
      <a:lvl2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2pPr>
      <a:lvl3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3pPr>
      <a:lvl4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4pPr>
      <a:lvl5pPr algn="l" defTabSz="912813" rtl="0" eaLnBrk="0" fontAlgn="base" hangingPunct="0">
        <a:lnSpc>
          <a:spcPct val="90000"/>
        </a:lnSpc>
        <a:spcBef>
          <a:spcPct val="0"/>
        </a:spcBef>
        <a:spcAft>
          <a:spcPct val="0"/>
        </a:spcAft>
        <a:defRPr sz="4400">
          <a:solidFill>
            <a:srgbClr val="4679BD"/>
          </a:solidFill>
          <a:latin typeface="Stone Sans ITC Std Medium" panose="02000603050000020004" pitchFamily="50" charset="0"/>
        </a:defRPr>
      </a:lvl5pPr>
      <a:lvl6pPr marL="4572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6pPr>
      <a:lvl7pPr marL="9144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7pPr>
      <a:lvl8pPr marL="13716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8pPr>
      <a:lvl9pPr marL="1828800" algn="l" defTabSz="912813" rtl="0" fontAlgn="base">
        <a:lnSpc>
          <a:spcPct val="90000"/>
        </a:lnSpc>
        <a:spcBef>
          <a:spcPct val="0"/>
        </a:spcBef>
        <a:spcAft>
          <a:spcPct val="0"/>
        </a:spcAft>
        <a:defRPr sz="4400">
          <a:solidFill>
            <a:srgbClr val="4679BD"/>
          </a:solidFill>
          <a:latin typeface="Stone Sans ITC Std Medium" panose="02000603050000020004" pitchFamily="50" charset="0"/>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kern="1200">
          <a:solidFill>
            <a:srgbClr val="6E6F6E"/>
          </a:solidFill>
          <a:latin typeface="Stone Sans ITC Std Medium" panose="02000603050000020004" pitchFamily="50" charset="0"/>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kern="1200">
          <a:solidFill>
            <a:srgbClr val="6E6F6E"/>
          </a:solidFill>
          <a:latin typeface="Stone Sans ITC Std Medium" panose="02000603050000020004" pitchFamily="50" charset="0"/>
          <a:ea typeface="+mn-ea"/>
          <a:cs typeface="+mn-cs"/>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kern="1200">
          <a:solidFill>
            <a:srgbClr val="6E6F6E"/>
          </a:solidFill>
          <a:latin typeface="Stone Sans ITC Std Medium" panose="02000603050000020004" pitchFamily="50" charset="0"/>
          <a:ea typeface="+mn-ea"/>
          <a:cs typeface="+mn-cs"/>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kern="1200">
          <a:solidFill>
            <a:srgbClr val="6E6F6E"/>
          </a:solidFill>
          <a:latin typeface="Stone Sans ITC Std Medium" panose="02000603050000020004" pitchFamily="50"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c4lpt.co.uk/top100tools/top-200-tools-for-learnin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2057400" y="3733800"/>
            <a:ext cx="7010400" cy="1238250"/>
          </a:xfrm>
        </p:spPr>
        <p:txBody>
          <a:bodyPr/>
          <a:lstStyle/>
          <a:p>
            <a:pPr eaLnBrk="1" hangingPunct="1"/>
            <a:r>
              <a:rPr lang="en-US" altLang="en-US" smtClean="0"/>
              <a:t>eLearning Design</a:t>
            </a:r>
          </a:p>
        </p:txBody>
      </p:sp>
      <p:sp>
        <p:nvSpPr>
          <p:cNvPr id="12291" name="Subtitle 2"/>
          <p:cNvSpPr>
            <a:spLocks noGrp="1"/>
          </p:cNvSpPr>
          <p:nvPr>
            <p:ph type="subTitle" idx="1"/>
          </p:nvPr>
        </p:nvSpPr>
        <p:spPr>
          <a:xfrm>
            <a:off x="2057400" y="5094288"/>
            <a:ext cx="7010400" cy="788987"/>
          </a:xfrm>
        </p:spPr>
        <p:txBody>
          <a:bodyPr/>
          <a:lstStyle/>
          <a:p>
            <a:pPr eaLnBrk="1" hangingPunct="1"/>
            <a:r>
              <a:rPr lang="en-US" altLang="en-US" smtClean="0"/>
              <a:t>ANALYSIS + DESIGN</a:t>
            </a:r>
          </a:p>
          <a:p>
            <a:pPr eaLnBrk="1" hangingPunct="1"/>
            <a:r>
              <a:rPr lang="en-US" altLang="en-US" sz="1600" smtClean="0"/>
              <a:t>Presenter: Melisa Achoko Allela</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6"/>
          <p:cNvSpPr>
            <a:spLocks noGrp="1"/>
          </p:cNvSpPr>
          <p:nvPr>
            <p:ph type="title"/>
          </p:nvPr>
        </p:nvSpPr>
        <p:spPr>
          <a:xfrm>
            <a:off x="4419600" y="365125"/>
            <a:ext cx="6934200" cy="1325563"/>
          </a:xfrm>
        </p:spPr>
        <p:txBody>
          <a:bodyPr/>
          <a:lstStyle/>
          <a:p>
            <a:r>
              <a:rPr lang="en-US" altLang="en-US" smtClean="0"/>
              <a:t>Scenario</a:t>
            </a:r>
          </a:p>
        </p:txBody>
      </p:sp>
      <p:sp>
        <p:nvSpPr>
          <p:cNvPr id="13315" name="Content Placeholder 7"/>
          <p:cNvSpPr>
            <a:spLocks noGrp="1"/>
          </p:cNvSpPr>
          <p:nvPr>
            <p:ph idx="1"/>
          </p:nvPr>
        </p:nvSpPr>
        <p:spPr>
          <a:xfrm>
            <a:off x="4419600" y="1825625"/>
            <a:ext cx="6934200" cy="4351338"/>
          </a:xfrm>
        </p:spPr>
        <p:txBody>
          <a:bodyPr/>
          <a:lstStyle/>
          <a:p>
            <a:pPr marL="0" indent="0">
              <a:buFont typeface="Arial" panose="020B0604020202020204" pitchFamily="34" charset="0"/>
              <a:buNone/>
            </a:pPr>
            <a:r>
              <a:rPr lang="en-US" altLang="en-US" sz="2400" smtClean="0"/>
              <a:t>Boyie, the principal, has decided that eLearning is a good option for covering some training needs. </a:t>
            </a:r>
          </a:p>
          <a:p>
            <a:pPr marL="0" indent="0">
              <a:buFont typeface="Arial" panose="020B0604020202020204" pitchFamily="34" charset="0"/>
              <a:buNone/>
            </a:pPr>
            <a:r>
              <a:rPr lang="en-US" altLang="en-US" sz="2400" smtClean="0"/>
              <a:t>Georgie, the teacher educator, is in charge of initiating and coordinating an eLearning project involving teacher trainers and teachers from various parts of the country. </a:t>
            </a:r>
            <a:r>
              <a:rPr lang="en-GB" altLang="en-US" sz="2400" smtClean="0"/>
              <a:t>The eLearning initiatives should consider the institutions’ low level of ICT penetration</a:t>
            </a:r>
            <a:endParaRPr lang="en-US" altLang="en-US" sz="2400" smtClean="0"/>
          </a:p>
          <a:p>
            <a:pPr marL="0" indent="0">
              <a:buFont typeface="Arial" panose="020B0604020202020204" pitchFamily="34" charset="0"/>
              <a:buNone/>
            </a:pPr>
            <a:r>
              <a:rPr lang="en-US" altLang="en-US" sz="2400" smtClean="0"/>
              <a:t>Georgie needs to know the process to follow and the resources required to develop eLearning content and deliver the course through the Internet.</a:t>
            </a:r>
          </a:p>
        </p:txBody>
      </p:sp>
      <p:pic>
        <p:nvPicPr>
          <p:cNvPr id="13316" name="Picture 5" descr="Simpsons, Carl, Toy, Cartoon, Drawing, Whit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4038600" cy="579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smtClean="0"/>
              <a:t>Formats</a:t>
            </a:r>
          </a:p>
        </p:txBody>
      </p:sp>
      <p:sp>
        <p:nvSpPr>
          <p:cNvPr id="14339" name="Text Placeholder 3"/>
          <p:cNvSpPr>
            <a:spLocks noGrp="1"/>
          </p:cNvSpPr>
          <p:nvPr>
            <p:ph type="body" idx="1"/>
          </p:nvPr>
        </p:nvSpPr>
        <p:spPr>
          <a:xfrm>
            <a:off x="839788" y="1681163"/>
            <a:ext cx="5157787" cy="823912"/>
          </a:xfrm>
        </p:spPr>
        <p:txBody>
          <a:bodyPr/>
          <a:lstStyle/>
          <a:p>
            <a:r>
              <a:rPr lang="en-US" altLang="en-US" smtClean="0"/>
              <a:t>Formats</a:t>
            </a:r>
          </a:p>
        </p:txBody>
      </p:sp>
      <p:sp>
        <p:nvSpPr>
          <p:cNvPr id="14340" name="Content Placeholder 2"/>
          <p:cNvSpPr>
            <a:spLocks noGrp="1"/>
          </p:cNvSpPr>
          <p:nvPr>
            <p:ph sz="half" idx="2"/>
          </p:nvPr>
        </p:nvSpPr>
        <p:spPr>
          <a:xfrm>
            <a:off x="839788" y="2505075"/>
            <a:ext cx="5157787" cy="3684588"/>
          </a:xfrm>
        </p:spPr>
        <p:txBody>
          <a:bodyPr/>
          <a:lstStyle/>
          <a:p>
            <a:r>
              <a:rPr lang="en-US" altLang="en-US" b="1" smtClean="0"/>
              <a:t>Self-paced: </a:t>
            </a:r>
            <a:r>
              <a:rPr lang="en-US" altLang="en-US" smtClean="0"/>
              <a:t>self-paced and facilitated/instructor-led. </a:t>
            </a:r>
          </a:p>
          <a:p>
            <a:endParaRPr lang="en-US" altLang="en-US" smtClean="0"/>
          </a:p>
          <a:p>
            <a:r>
              <a:rPr lang="en-US" altLang="en-US" b="1" smtClean="0"/>
              <a:t>Instructor Led/Facilitated</a:t>
            </a:r>
          </a:p>
          <a:p>
            <a:endParaRPr lang="en-US" altLang="en-US" smtClean="0"/>
          </a:p>
        </p:txBody>
      </p:sp>
      <p:sp>
        <p:nvSpPr>
          <p:cNvPr id="14341" name="Text Placeholder 4"/>
          <p:cNvSpPr>
            <a:spLocks noGrp="1"/>
          </p:cNvSpPr>
          <p:nvPr>
            <p:ph type="body" sz="quarter" idx="3"/>
          </p:nvPr>
        </p:nvSpPr>
        <p:spPr>
          <a:xfrm>
            <a:off x="6172200" y="1681163"/>
            <a:ext cx="5183188" cy="823912"/>
          </a:xfrm>
        </p:spPr>
        <p:txBody>
          <a:bodyPr/>
          <a:lstStyle/>
          <a:p>
            <a:r>
              <a:rPr lang="en-US" altLang="en-US" smtClean="0"/>
              <a:t>Communication</a:t>
            </a:r>
          </a:p>
        </p:txBody>
      </p:sp>
      <p:sp>
        <p:nvSpPr>
          <p:cNvPr id="14342" name="Content Placeholder 5"/>
          <p:cNvSpPr>
            <a:spLocks noGrp="1"/>
          </p:cNvSpPr>
          <p:nvPr>
            <p:ph sz="quarter" idx="4"/>
          </p:nvPr>
        </p:nvSpPr>
        <p:spPr>
          <a:xfrm>
            <a:off x="7585075" y="2505075"/>
            <a:ext cx="3770313" cy="3684588"/>
          </a:xfrm>
        </p:spPr>
        <p:txBody>
          <a:bodyPr/>
          <a:lstStyle/>
          <a:p>
            <a:pPr marL="0" indent="0">
              <a:buFont typeface="Arial" panose="020B0604020202020204" pitchFamily="34" charset="0"/>
              <a:buNone/>
            </a:pPr>
            <a:r>
              <a:rPr lang="en-US" altLang="en-US" smtClean="0"/>
              <a:t>Synchronous</a:t>
            </a:r>
          </a:p>
          <a:p>
            <a:pPr marL="0" indent="0">
              <a:buFont typeface="Arial" panose="020B0604020202020204" pitchFamily="34" charset="0"/>
              <a:buNone/>
            </a:pPr>
            <a:r>
              <a:rPr lang="en-US" altLang="en-US" sz="1600" b="1" smtClean="0"/>
              <a:t>Time dependent: </a:t>
            </a:r>
            <a:r>
              <a:rPr lang="en-US" altLang="en-US" sz="1600" smtClean="0"/>
              <a:t>Chat and Instant Messaging, Video and audio conference, Live webcasting</a:t>
            </a:r>
          </a:p>
          <a:p>
            <a:pPr marL="0" indent="0">
              <a:buFont typeface="Arial" panose="020B0604020202020204" pitchFamily="34" charset="0"/>
              <a:buNone/>
            </a:pPr>
            <a:endParaRPr lang="en-US" altLang="en-US" sz="1600" smtClean="0"/>
          </a:p>
          <a:p>
            <a:pPr marL="0" indent="0">
              <a:buFont typeface="Arial" panose="020B0604020202020204" pitchFamily="34" charset="0"/>
              <a:buNone/>
            </a:pPr>
            <a:endParaRPr lang="en-US" altLang="en-US" sz="1600" smtClean="0"/>
          </a:p>
          <a:p>
            <a:pPr marL="0" indent="0">
              <a:buFont typeface="Arial" panose="020B0604020202020204" pitchFamily="34" charset="0"/>
              <a:buNone/>
            </a:pPr>
            <a:r>
              <a:rPr lang="en-US" altLang="en-US" smtClean="0"/>
              <a:t>Asynchronous</a:t>
            </a:r>
          </a:p>
          <a:p>
            <a:pPr marL="0" indent="0">
              <a:buFont typeface="Arial" panose="020B0604020202020204" pitchFamily="34" charset="0"/>
              <a:buNone/>
            </a:pPr>
            <a:r>
              <a:rPr lang="en-US" altLang="en-US" sz="1600" b="1" smtClean="0"/>
              <a:t>Time independent: </a:t>
            </a:r>
            <a:r>
              <a:rPr lang="it-IT" altLang="en-US" sz="1600" smtClean="0"/>
              <a:t>E-mail, Discussion forum, Wiki,Blog,Webcasting</a:t>
            </a:r>
            <a:endParaRPr lang="en-US" altLang="en-US" smtClean="0"/>
          </a:p>
        </p:txBody>
      </p:sp>
      <p:pic>
        <p:nvPicPr>
          <p:cNvPr id="1434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18238" y="4340225"/>
            <a:ext cx="1173162"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38875" y="2505075"/>
            <a:ext cx="1163638"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altLang="en-US" smtClean="0"/>
              <a:t>Components</a:t>
            </a:r>
          </a:p>
        </p:txBody>
      </p:sp>
      <p:sp>
        <p:nvSpPr>
          <p:cNvPr id="15363" name="Content Placeholder 2"/>
          <p:cNvSpPr>
            <a:spLocks noGrp="1"/>
          </p:cNvSpPr>
          <p:nvPr>
            <p:ph idx="1"/>
          </p:nvPr>
        </p:nvSpPr>
        <p:spPr/>
        <p:txBody>
          <a:bodyPr/>
          <a:lstStyle/>
          <a:p>
            <a:r>
              <a:rPr lang="en-US" altLang="en-US" smtClean="0"/>
              <a:t>eLearning content</a:t>
            </a:r>
          </a:p>
          <a:p>
            <a:r>
              <a:rPr lang="en-US" altLang="en-US" smtClean="0"/>
              <a:t>Collaborative learning</a:t>
            </a:r>
          </a:p>
          <a:p>
            <a:r>
              <a:rPr lang="en-US" altLang="en-US" smtClean="0"/>
              <a:t>Virtual learning environment</a:t>
            </a:r>
          </a:p>
          <a:p>
            <a:r>
              <a:rPr lang="en-US" altLang="en-US" smtClean="0"/>
              <a:t>Digital resources e.g. interactive e-lessons, videos, simulations</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ltLang="en-US" smtClean="0"/>
              <a:t>Instructional Design</a:t>
            </a:r>
          </a:p>
        </p:txBody>
      </p:sp>
      <p:sp>
        <p:nvSpPr>
          <p:cNvPr id="16387" name="Content Placeholder 2"/>
          <p:cNvSpPr>
            <a:spLocks noGrp="1"/>
          </p:cNvSpPr>
          <p:nvPr>
            <p:ph idx="1"/>
          </p:nvPr>
        </p:nvSpPr>
        <p:spPr/>
        <p:txBody>
          <a:bodyPr/>
          <a:lstStyle/>
          <a:p>
            <a:pPr marL="0" indent="0">
              <a:buFont typeface="Arial" panose="020B0604020202020204" pitchFamily="34" charset="0"/>
              <a:buNone/>
              <a:defRPr/>
            </a:pPr>
            <a:r>
              <a:rPr lang="en-US" dirty="0" smtClean="0"/>
              <a:t>‘Learning is facilitated when: </a:t>
            </a:r>
          </a:p>
          <a:p>
            <a:pPr marL="457200" indent="-457200">
              <a:buFont typeface="Arial" panose="020B0604020202020204" pitchFamily="34" charset="0"/>
              <a:buAutoNum type="arabicPeriod"/>
              <a:defRPr/>
            </a:pPr>
            <a:r>
              <a:rPr lang="en-US" dirty="0" smtClean="0"/>
              <a:t>Learners are engaged in solving real-world problems.</a:t>
            </a:r>
          </a:p>
          <a:p>
            <a:pPr marL="457200" indent="-457200">
              <a:buFont typeface="Arial" panose="020B0604020202020204" pitchFamily="34" charset="0"/>
              <a:buAutoNum type="arabicPeriod"/>
              <a:defRPr/>
            </a:pPr>
            <a:r>
              <a:rPr lang="en-US" dirty="0" smtClean="0"/>
              <a:t>Existing knowledge is activated as a foundation for new knowledge. </a:t>
            </a:r>
          </a:p>
          <a:p>
            <a:pPr marL="457200" indent="-457200">
              <a:buFont typeface="Arial" panose="020B0604020202020204" pitchFamily="34" charset="0"/>
              <a:buAutoNum type="arabicPeriod"/>
              <a:defRPr/>
            </a:pPr>
            <a:r>
              <a:rPr lang="en-US" dirty="0" smtClean="0"/>
              <a:t>New knowledge is demonstrated to the learner. </a:t>
            </a:r>
          </a:p>
          <a:p>
            <a:pPr marL="457200" indent="-457200">
              <a:buFont typeface="Arial" panose="020B0604020202020204" pitchFamily="34" charset="0"/>
              <a:buAutoNum type="arabicPeriod"/>
              <a:defRPr/>
            </a:pPr>
            <a:r>
              <a:rPr lang="en-US" dirty="0" smtClean="0"/>
              <a:t>New knowledge is applied. </a:t>
            </a:r>
          </a:p>
          <a:p>
            <a:pPr marL="457200" indent="-457200">
              <a:buFont typeface="Arial" panose="020B0604020202020204" pitchFamily="34" charset="0"/>
              <a:buAutoNum type="arabicPeriod"/>
              <a:defRPr/>
            </a:pPr>
            <a:r>
              <a:rPr lang="en-US" dirty="0" smtClean="0"/>
              <a:t>New knowledge is integrated into the learner’s world</a:t>
            </a:r>
          </a:p>
          <a:p>
            <a:pPr marL="0" indent="0" algn="r">
              <a:buFont typeface="Arial" panose="020B0604020202020204" pitchFamily="34" charset="0"/>
              <a:buNone/>
              <a:defRPr/>
            </a:pPr>
            <a:r>
              <a:rPr lang="en-US" sz="1400" dirty="0" smtClean="0"/>
              <a:t>Merrill, D. (2002). First principles of instruction. </a:t>
            </a:r>
          </a:p>
          <a:p>
            <a:pPr marL="0" indent="0" algn="r">
              <a:buFont typeface="Arial" panose="020B0604020202020204" pitchFamily="34" charset="0"/>
              <a:buNone/>
              <a:defRPr/>
            </a:pPr>
            <a:r>
              <a:rPr lang="en-US" sz="1400" dirty="0" smtClean="0"/>
              <a:t> </a:t>
            </a:r>
            <a:r>
              <a:rPr lang="en-US" sz="1400" i="1" dirty="0" smtClean="0"/>
              <a:t>Educational Technology Research and Development 50, 3, pp. 43–59 </a:t>
            </a:r>
            <a:endParaRPr lang="nl-BE" sz="1400" i="1" dirty="0" smtClean="0"/>
          </a:p>
          <a:p>
            <a:pPr>
              <a:defRPr/>
            </a:pPr>
            <a:endParaRPr lang="en-US" altLang="en-US" sz="1400" dirty="0" smtClean="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mtClean="0"/>
              <a:t>Instructional design</a:t>
            </a:r>
          </a:p>
        </p:txBody>
      </p:sp>
      <p:sp>
        <p:nvSpPr>
          <p:cNvPr id="3" name="Content Placeholder 2"/>
          <p:cNvSpPr>
            <a:spLocks noGrp="1"/>
          </p:cNvSpPr>
          <p:nvPr>
            <p:ph idx="1"/>
          </p:nvPr>
        </p:nvSpPr>
        <p:spPr/>
        <p:txBody>
          <a:bodyPr/>
          <a:lstStyle/>
          <a:p>
            <a:pPr marL="0" indent="0">
              <a:buFont typeface="Arial" panose="020B0604020202020204" pitchFamily="34" charset="0"/>
              <a:buNone/>
              <a:defRPr/>
            </a:pPr>
            <a:r>
              <a:rPr lang="en-US" dirty="0" smtClean="0"/>
              <a:t>Systematic development of specifications using learning and instructional theory to </a:t>
            </a:r>
          </a:p>
          <a:p>
            <a:pPr marL="0" indent="0">
              <a:buFont typeface="Arial" panose="020B0604020202020204" pitchFamily="34" charset="0"/>
              <a:buNone/>
              <a:defRPr/>
            </a:pPr>
            <a:r>
              <a:rPr lang="en-US" sz="2000" dirty="0" smtClean="0"/>
              <a:t>‘Learning is facilitated when: </a:t>
            </a:r>
          </a:p>
          <a:p>
            <a:pPr marL="457200" indent="-457200">
              <a:buFont typeface="Arial" panose="020B0604020202020204" pitchFamily="34" charset="0"/>
              <a:buAutoNum type="arabicPeriod"/>
              <a:defRPr/>
            </a:pPr>
            <a:r>
              <a:rPr lang="en-US" sz="2000" dirty="0" smtClean="0"/>
              <a:t>Learners are engaged in solving real-world problems.</a:t>
            </a:r>
          </a:p>
          <a:p>
            <a:pPr marL="457200" indent="-457200">
              <a:buFont typeface="Arial" panose="020B0604020202020204" pitchFamily="34" charset="0"/>
              <a:buAutoNum type="arabicPeriod"/>
              <a:defRPr/>
            </a:pPr>
            <a:r>
              <a:rPr lang="en-US" sz="2000" dirty="0" smtClean="0"/>
              <a:t>Existing knowledge is activated as a foundation for new knowledge. </a:t>
            </a:r>
          </a:p>
          <a:p>
            <a:pPr marL="457200" indent="-457200">
              <a:buFont typeface="Arial" panose="020B0604020202020204" pitchFamily="34" charset="0"/>
              <a:buAutoNum type="arabicPeriod"/>
              <a:defRPr/>
            </a:pPr>
            <a:r>
              <a:rPr lang="en-US" sz="2000" dirty="0" smtClean="0"/>
              <a:t>New knowledge is demonstrated to the learner. </a:t>
            </a:r>
          </a:p>
          <a:p>
            <a:pPr marL="457200" indent="-457200">
              <a:buFont typeface="Arial" panose="020B0604020202020204" pitchFamily="34" charset="0"/>
              <a:buAutoNum type="arabicPeriod"/>
              <a:defRPr/>
            </a:pPr>
            <a:r>
              <a:rPr lang="en-US" sz="2000" dirty="0" smtClean="0"/>
              <a:t>New knowledge is applied. </a:t>
            </a:r>
          </a:p>
          <a:p>
            <a:pPr marL="457200" indent="-457200">
              <a:buFont typeface="Arial" panose="020B0604020202020204" pitchFamily="34" charset="0"/>
              <a:buAutoNum type="arabicPeriod"/>
              <a:defRPr/>
            </a:pPr>
            <a:r>
              <a:rPr lang="en-US" sz="2000" dirty="0" smtClean="0"/>
              <a:t>New knowledge is integrated into the learner’s world</a:t>
            </a:r>
          </a:p>
          <a:p>
            <a:pPr marL="457200" indent="-457200">
              <a:buFont typeface="Arial" panose="020B0604020202020204" pitchFamily="34" charset="0"/>
              <a:buAutoNum type="arabicPeriod"/>
              <a:defRPr/>
            </a:pPr>
            <a:endParaRPr lang="en-US" sz="2000" dirty="0" smtClean="0"/>
          </a:p>
          <a:p>
            <a:pPr marL="0" indent="0">
              <a:buFont typeface="Arial" panose="020B0604020202020204" pitchFamily="34" charset="0"/>
              <a:buNone/>
              <a:defRPr/>
            </a:pPr>
            <a:r>
              <a:rPr lang="en-US" sz="2000" dirty="0" smtClean="0"/>
              <a:t> </a:t>
            </a:r>
            <a:r>
              <a:rPr lang="en-US" sz="1800" dirty="0" smtClean="0"/>
              <a:t>Merrill, D. (2002). First principles of instruction. </a:t>
            </a:r>
          </a:p>
          <a:p>
            <a:pPr marL="0" indent="0">
              <a:buFont typeface="Arial" panose="020B0604020202020204" pitchFamily="34" charset="0"/>
              <a:buNone/>
              <a:defRPr/>
            </a:pPr>
            <a:r>
              <a:rPr lang="en-US" sz="1800" dirty="0" smtClean="0"/>
              <a:t> </a:t>
            </a:r>
            <a:r>
              <a:rPr lang="en-US" sz="1800" i="1" dirty="0" smtClean="0"/>
              <a:t>Educational Technology Research and Development 50, 3, pp. 43–59 </a:t>
            </a:r>
            <a:endParaRPr lang="nl-BE" sz="1800" i="1" dirty="0" smtClean="0"/>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mtClean="0"/>
              <a:t>Instructional Design</a:t>
            </a:r>
          </a:p>
        </p:txBody>
      </p:sp>
      <p:sp>
        <p:nvSpPr>
          <p:cNvPr id="18435" name="Content Placeholder 2"/>
          <p:cNvSpPr>
            <a:spLocks noGrp="1"/>
          </p:cNvSpPr>
          <p:nvPr>
            <p:ph idx="1"/>
          </p:nvPr>
        </p:nvSpPr>
        <p:spPr/>
        <p:txBody>
          <a:bodyPr/>
          <a:lstStyle/>
          <a:p>
            <a:r>
              <a:rPr lang="en-US" altLang="en-US" smtClean="0"/>
              <a:t>Good design and planning is critical for successful e-learning projects</a:t>
            </a:r>
          </a:p>
          <a:p>
            <a:r>
              <a:rPr lang="en-US" altLang="en-US" smtClean="0"/>
              <a:t>carefully crafting learning objectives at a level appropriate for the knowledge and skills that are being developed. </a:t>
            </a:r>
          </a:p>
          <a:p>
            <a:r>
              <a:rPr lang="en-US" altLang="en-US" smtClean="0"/>
              <a:t>Aligning learning objectives to learning activities and assessment.</a:t>
            </a:r>
          </a:p>
          <a:p>
            <a:r>
              <a:rPr lang="en-US" altLang="en-US" smtClean="0"/>
              <a:t>designing learning activities that help learners to develop their understanding of the content and to develop the skills that are being taught</a:t>
            </a:r>
          </a:p>
          <a:p>
            <a:r>
              <a:rPr lang="en-US" altLang="en-US" smtClean="0"/>
              <a:t>Re-use</a:t>
            </a:r>
          </a:p>
          <a:p>
            <a:endParaRPr lang="en-US" altLang="en-US" smtClean="0"/>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endParaRPr lang="en-US" altLang="en-US" smtClean="0"/>
          </a:p>
        </p:txBody>
      </p:sp>
      <p:sp>
        <p:nvSpPr>
          <p:cNvPr id="20483" name="Content Placeholder 2"/>
          <p:cNvSpPr>
            <a:spLocks noGrp="1"/>
          </p:cNvSpPr>
          <p:nvPr>
            <p:ph idx="1"/>
          </p:nvPr>
        </p:nvSpPr>
        <p:spPr/>
        <p:txBody>
          <a:bodyPr/>
          <a:lstStyle/>
          <a:p>
            <a:endParaRPr lang="en-US" altLang="en-US" smtClean="0"/>
          </a:p>
        </p:txBody>
      </p:sp>
      <p:pic>
        <p:nvPicPr>
          <p:cNvPr id="20484" name="Picture 5" descr="Addie Process, Addie, Design, Development, Evalu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33400"/>
            <a:ext cx="12192000" cy="81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0" y="2971800"/>
            <a:ext cx="4267200" cy="2743200"/>
          </a:xfrm>
          <a:prstGeom prst="rect">
            <a:avLst/>
          </a:prstGeom>
          <a:solidFill>
            <a:srgbClr val="FF58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22531" name="Group 9"/>
          <p:cNvGrpSpPr>
            <a:grpSpLocks/>
          </p:cNvGrpSpPr>
          <p:nvPr/>
        </p:nvGrpSpPr>
        <p:grpSpPr bwMode="auto">
          <a:xfrm>
            <a:off x="839788" y="3173413"/>
            <a:ext cx="1806575" cy="2338387"/>
            <a:chOff x="0" y="0"/>
            <a:chExt cx="1137920" cy="1814613"/>
          </a:xfrm>
        </p:grpSpPr>
        <p:sp>
          <p:nvSpPr>
            <p:cNvPr id="11" name="Rectangle 10"/>
            <p:cNvSpPr/>
            <p:nvPr/>
          </p:nvSpPr>
          <p:spPr>
            <a:xfrm>
              <a:off x="0" y="0"/>
              <a:ext cx="1137920" cy="442258"/>
            </a:xfrm>
            <a:prstGeom prst="rect">
              <a:avLst/>
            </a:prstGeom>
            <a:solidFill>
              <a:srgbClr val="4679B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600" dirty="0">
                  <a:latin typeface="Stone Sans ITC Std Medium" panose="02000603050000020004" pitchFamily="50" charset="0"/>
                  <a:ea typeface="Times New Roman" panose="02020603050405020304" pitchFamily="18" charset="0"/>
                  <a:cs typeface="Times New Roman" panose="02020603050405020304" pitchFamily="18" charset="0"/>
                </a:rPr>
                <a:t>ANALYSIS</a:t>
              </a:r>
              <a:endParaRPr lang="en-US" sz="1600" dirty="0">
                <a:latin typeface="Cambria" panose="02040503050406030204" pitchFamily="18" charset="0"/>
                <a:ea typeface="Times New Roman" panose="02020603050405020304" pitchFamily="18" charset="0"/>
                <a:cs typeface="Times New Roman" panose="02020603050405020304" pitchFamily="18" charset="0"/>
              </a:endParaRPr>
            </a:p>
          </p:txBody>
        </p:sp>
        <p:sp>
          <p:nvSpPr>
            <p:cNvPr id="12" name="Rectangle 11"/>
            <p:cNvSpPr/>
            <p:nvPr/>
          </p:nvSpPr>
          <p:spPr>
            <a:xfrm>
              <a:off x="0" y="425011"/>
              <a:ext cx="1137920" cy="1389602"/>
            </a:xfrm>
            <a:prstGeom prst="rect">
              <a:avLst/>
            </a:prstGeom>
            <a:solidFill>
              <a:srgbClr val="CAD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Needs Analysis, </a:t>
              </a:r>
            </a:p>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Target Audience Analysis,</a:t>
              </a:r>
            </a:p>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Task/Topic/Content Analysis, </a:t>
              </a:r>
              <a:endParaRPr lang="en-US" sz="1200" dirty="0">
                <a:latin typeface="Cambria" panose="02040503050406030204" pitchFamily="18" charset="0"/>
                <a:ea typeface="Times New Roman" panose="02020603050405020304" pitchFamily="18" charset="0"/>
                <a:cs typeface="Times New Roman" panose="02020603050405020304" pitchFamily="18" charset="0"/>
              </a:endParaRPr>
            </a:p>
          </p:txBody>
        </p:sp>
      </p:grpSp>
      <p:grpSp>
        <p:nvGrpSpPr>
          <p:cNvPr id="22532" name="Group 12"/>
          <p:cNvGrpSpPr>
            <a:grpSpLocks/>
          </p:cNvGrpSpPr>
          <p:nvPr/>
        </p:nvGrpSpPr>
        <p:grpSpPr bwMode="auto">
          <a:xfrm>
            <a:off x="2940050" y="3173413"/>
            <a:ext cx="1806575" cy="2333625"/>
            <a:chOff x="0" y="0"/>
            <a:chExt cx="1137920" cy="1811411"/>
          </a:xfrm>
        </p:grpSpPr>
        <p:sp>
          <p:nvSpPr>
            <p:cNvPr id="14" name="Rectangle 13"/>
            <p:cNvSpPr/>
            <p:nvPr/>
          </p:nvSpPr>
          <p:spPr>
            <a:xfrm>
              <a:off x="0" y="0"/>
              <a:ext cx="1137920" cy="457165"/>
            </a:xfrm>
            <a:prstGeom prst="rect">
              <a:avLst/>
            </a:prstGeom>
            <a:solidFill>
              <a:srgbClr val="8294D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600" dirty="0">
                  <a:latin typeface="Stone Sans ITC Std Medium" panose="02000603050000020004" pitchFamily="50" charset="0"/>
                  <a:ea typeface="Times New Roman" panose="02020603050405020304" pitchFamily="18" charset="0"/>
                  <a:cs typeface="Times New Roman" panose="02020603050405020304" pitchFamily="18" charset="0"/>
                </a:rPr>
                <a:t>DESIGN</a:t>
              </a:r>
              <a:endParaRPr lang="en-US" sz="1600" dirty="0">
                <a:latin typeface="Cambria" panose="02040503050406030204" pitchFamily="18" charset="0"/>
                <a:ea typeface="Times New Roman" panose="02020603050405020304" pitchFamily="18" charset="0"/>
                <a:cs typeface="Times New Roman" panose="02020603050405020304" pitchFamily="18" charset="0"/>
              </a:endParaRPr>
            </a:p>
          </p:txBody>
        </p:sp>
        <p:sp>
          <p:nvSpPr>
            <p:cNvPr id="15" name="Rectangle 14"/>
            <p:cNvSpPr/>
            <p:nvPr/>
          </p:nvSpPr>
          <p:spPr>
            <a:xfrm>
              <a:off x="0" y="421430"/>
              <a:ext cx="1137920" cy="1389981"/>
            </a:xfrm>
            <a:prstGeom prst="rect">
              <a:avLst/>
            </a:prstGeom>
            <a:solidFill>
              <a:srgbClr val="CBD2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Learning objectives</a:t>
              </a:r>
            </a:p>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Sequencing</a:t>
              </a:r>
            </a:p>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Instruction strategy</a:t>
              </a:r>
            </a:p>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Delivery strategy</a:t>
              </a:r>
              <a:endParaRPr lang="en-US" sz="1200" dirty="0">
                <a:latin typeface="Cambria" panose="02040503050406030204" pitchFamily="18" charset="0"/>
                <a:ea typeface="Times New Roman" panose="02020603050405020304" pitchFamily="18" charset="0"/>
                <a:cs typeface="Times New Roman" panose="02020603050405020304" pitchFamily="18" charset="0"/>
              </a:endParaRPr>
            </a:p>
          </p:txBody>
        </p:sp>
      </p:grpSp>
      <p:grpSp>
        <p:nvGrpSpPr>
          <p:cNvPr id="22533" name="Group 15"/>
          <p:cNvGrpSpPr>
            <a:grpSpLocks/>
          </p:cNvGrpSpPr>
          <p:nvPr/>
        </p:nvGrpSpPr>
        <p:grpSpPr bwMode="auto">
          <a:xfrm>
            <a:off x="5040313" y="3162300"/>
            <a:ext cx="1806575" cy="2335213"/>
            <a:chOff x="0" y="0"/>
            <a:chExt cx="1137920" cy="1811411"/>
          </a:xfrm>
        </p:grpSpPr>
        <p:sp>
          <p:nvSpPr>
            <p:cNvPr id="17" name="Rectangle 16"/>
            <p:cNvSpPr/>
            <p:nvPr/>
          </p:nvSpPr>
          <p:spPr>
            <a:xfrm>
              <a:off x="0" y="0"/>
              <a:ext cx="1137920" cy="456855"/>
            </a:xfrm>
            <a:prstGeom prst="rect">
              <a:avLst/>
            </a:prstGeom>
            <a:solidFill>
              <a:srgbClr val="4528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600" dirty="0">
                  <a:latin typeface="Stone Sans ITC Std Medium" panose="02000603050000020004" pitchFamily="50" charset="0"/>
                  <a:ea typeface="Times New Roman" panose="02020603050405020304" pitchFamily="18" charset="0"/>
                  <a:cs typeface="Times New Roman" panose="02020603050405020304" pitchFamily="18" charset="0"/>
                </a:rPr>
                <a:t>DEVELOPMENT</a:t>
              </a:r>
              <a:endParaRPr lang="en-US" sz="1600" dirty="0">
                <a:latin typeface="Cambria" panose="02040503050406030204" pitchFamily="18" charset="0"/>
                <a:ea typeface="Times New Roman" panose="02020603050405020304" pitchFamily="18" charset="0"/>
                <a:cs typeface="Times New Roman" panose="02020603050405020304" pitchFamily="18" charset="0"/>
              </a:endParaRPr>
            </a:p>
          </p:txBody>
        </p:sp>
        <p:sp>
          <p:nvSpPr>
            <p:cNvPr id="18" name="Rectangle 17"/>
            <p:cNvSpPr/>
            <p:nvPr/>
          </p:nvSpPr>
          <p:spPr>
            <a:xfrm>
              <a:off x="0" y="422376"/>
              <a:ext cx="1137920" cy="1389035"/>
            </a:xfrm>
            <a:prstGeom prst="rect">
              <a:avLst/>
            </a:prstGeom>
            <a:solidFill>
              <a:srgbClr val="DDC5D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Content Development</a:t>
              </a:r>
            </a:p>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Storyboard Development, </a:t>
              </a:r>
            </a:p>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Courseware development</a:t>
              </a:r>
              <a:endParaRPr lang="en-US" sz="1200" dirty="0">
                <a:latin typeface="Cambria" panose="02040503050406030204" pitchFamily="18" charset="0"/>
                <a:ea typeface="Times New Roman" panose="02020603050405020304" pitchFamily="18" charset="0"/>
                <a:cs typeface="Times New Roman" panose="02020603050405020304" pitchFamily="18" charset="0"/>
              </a:endParaRPr>
            </a:p>
          </p:txBody>
        </p:sp>
      </p:grpSp>
      <p:grpSp>
        <p:nvGrpSpPr>
          <p:cNvPr id="22534" name="Group 18"/>
          <p:cNvGrpSpPr>
            <a:grpSpLocks/>
          </p:cNvGrpSpPr>
          <p:nvPr/>
        </p:nvGrpSpPr>
        <p:grpSpPr bwMode="auto">
          <a:xfrm>
            <a:off x="7142163" y="3162300"/>
            <a:ext cx="1806575" cy="2335213"/>
            <a:chOff x="0" y="0"/>
            <a:chExt cx="1137920" cy="1811411"/>
          </a:xfrm>
        </p:grpSpPr>
        <p:sp>
          <p:nvSpPr>
            <p:cNvPr id="20" name="Rectangle 19"/>
            <p:cNvSpPr/>
            <p:nvPr/>
          </p:nvSpPr>
          <p:spPr>
            <a:xfrm>
              <a:off x="0" y="0"/>
              <a:ext cx="1137920" cy="456855"/>
            </a:xfrm>
            <a:prstGeom prst="rect">
              <a:avLst/>
            </a:prstGeom>
            <a:solidFill>
              <a:srgbClr val="A910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400" dirty="0">
                  <a:latin typeface="Stone Sans ITC Std Medium" panose="02000603050000020004" pitchFamily="50" charset="0"/>
                  <a:ea typeface="Times New Roman" panose="02020603050405020304" pitchFamily="18" charset="0"/>
                  <a:cs typeface="Times New Roman" panose="02020603050405020304" pitchFamily="18" charset="0"/>
                </a:rPr>
                <a:t>IMPLEMENTATION</a:t>
              </a:r>
              <a:endParaRPr lang="en-US" sz="1400" dirty="0">
                <a:latin typeface="Cambria" panose="02040503050406030204" pitchFamily="18" charset="0"/>
                <a:ea typeface="Times New Roman" panose="02020603050405020304" pitchFamily="18" charset="0"/>
                <a:cs typeface="Times New Roman" panose="02020603050405020304" pitchFamily="18" charset="0"/>
              </a:endParaRPr>
            </a:p>
          </p:txBody>
        </p:sp>
        <p:sp>
          <p:nvSpPr>
            <p:cNvPr id="21" name="Rectangle 20"/>
            <p:cNvSpPr/>
            <p:nvPr/>
          </p:nvSpPr>
          <p:spPr>
            <a:xfrm>
              <a:off x="0" y="422376"/>
              <a:ext cx="1137920" cy="1389035"/>
            </a:xfrm>
            <a:prstGeom prst="rect">
              <a:avLst/>
            </a:prstGeom>
            <a:solidFill>
              <a:srgbClr val="F8BA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200" dirty="0">
                  <a:solidFill>
                    <a:srgbClr val="000000"/>
                  </a:solidFill>
                  <a:latin typeface="Stone Sans ITC Std Medium" panose="02000603050000020004" pitchFamily="50" charset="0"/>
                  <a:ea typeface="Calibri" panose="020F0502020204030204" pitchFamily="34" charset="0"/>
                  <a:cs typeface="Times New Roman" panose="02020603050405020304" pitchFamily="18" charset="0"/>
                </a:rPr>
                <a:t>Self-learning, Collaborative Learning, Support and Management</a:t>
              </a:r>
              <a:endParaRPr lang="en-US" sz="1200" dirty="0">
                <a:latin typeface="Cambria" panose="02040503050406030204" pitchFamily="18" charset="0"/>
                <a:ea typeface="Times New Roman" panose="02020603050405020304" pitchFamily="18" charset="0"/>
                <a:cs typeface="Times New Roman" panose="02020603050405020304" pitchFamily="18" charset="0"/>
              </a:endParaRPr>
            </a:p>
          </p:txBody>
        </p:sp>
      </p:grpSp>
      <p:grpSp>
        <p:nvGrpSpPr>
          <p:cNvPr id="22535" name="Group 21"/>
          <p:cNvGrpSpPr>
            <a:grpSpLocks/>
          </p:cNvGrpSpPr>
          <p:nvPr/>
        </p:nvGrpSpPr>
        <p:grpSpPr bwMode="auto">
          <a:xfrm>
            <a:off x="9242425" y="3162300"/>
            <a:ext cx="1806575" cy="2335213"/>
            <a:chOff x="0" y="0"/>
            <a:chExt cx="1137920" cy="1811411"/>
          </a:xfrm>
        </p:grpSpPr>
        <p:sp>
          <p:nvSpPr>
            <p:cNvPr id="23" name="Rectangle 22"/>
            <p:cNvSpPr/>
            <p:nvPr/>
          </p:nvSpPr>
          <p:spPr>
            <a:xfrm>
              <a:off x="0" y="0"/>
              <a:ext cx="1137920" cy="456855"/>
            </a:xfrm>
            <a:prstGeom prst="rect">
              <a:avLst/>
            </a:prstGeom>
            <a:solidFill>
              <a:srgbClr val="4636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600" dirty="0">
                  <a:latin typeface="Stone Sans ITC Std Medium" panose="02000603050000020004" pitchFamily="50" charset="0"/>
                  <a:ea typeface="Times New Roman" panose="02020603050405020304" pitchFamily="18" charset="0"/>
                  <a:cs typeface="Times New Roman" panose="02020603050405020304" pitchFamily="18" charset="0"/>
                </a:rPr>
                <a:t>EVALUATION</a:t>
              </a:r>
              <a:endParaRPr lang="en-US" sz="1600" dirty="0">
                <a:latin typeface="Cambria" panose="02040503050406030204" pitchFamily="18" charset="0"/>
                <a:ea typeface="Times New Roman" panose="02020603050405020304" pitchFamily="18" charset="0"/>
                <a:cs typeface="Times New Roman" panose="02020603050405020304" pitchFamily="18" charset="0"/>
              </a:endParaRPr>
            </a:p>
          </p:txBody>
        </p:sp>
        <p:sp>
          <p:nvSpPr>
            <p:cNvPr id="24" name="Rectangle 23"/>
            <p:cNvSpPr/>
            <p:nvPr/>
          </p:nvSpPr>
          <p:spPr>
            <a:xfrm>
              <a:off x="0" y="422376"/>
              <a:ext cx="1137920" cy="1389035"/>
            </a:xfrm>
            <a:prstGeom prst="rect">
              <a:avLst/>
            </a:prstGeom>
            <a:solidFill>
              <a:srgbClr val="CEC8E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en-US" sz="1200" dirty="0">
                  <a:solidFill>
                    <a:srgbClr val="000000"/>
                  </a:solidFill>
                  <a:latin typeface="Stone Sans ITC Std Medium" panose="02000603050000020004" pitchFamily="50" charset="0"/>
                  <a:ea typeface="Times New Roman" panose="02020603050405020304" pitchFamily="18" charset="0"/>
                  <a:cs typeface="Times New Roman" panose="02020603050405020304" pitchFamily="18" charset="0"/>
                </a:rPr>
                <a:t>Feedback , Comments, Learning, Results</a:t>
              </a:r>
              <a:endParaRPr lang="en-US" sz="1200" dirty="0">
                <a:latin typeface="Cambria" panose="02040503050406030204" pitchFamily="18" charset="0"/>
                <a:ea typeface="Times New Roman" panose="02020603050405020304" pitchFamily="18" charset="0"/>
                <a:cs typeface="Times New Roman" panose="02020603050405020304" pitchFamily="18" charset="0"/>
              </a:endParaRPr>
            </a:p>
          </p:txBody>
        </p:sp>
      </p:grpSp>
      <p:grpSp>
        <p:nvGrpSpPr>
          <p:cNvPr id="22536" name="Group 25"/>
          <p:cNvGrpSpPr>
            <a:grpSpLocks/>
          </p:cNvGrpSpPr>
          <p:nvPr/>
        </p:nvGrpSpPr>
        <p:grpSpPr bwMode="auto">
          <a:xfrm>
            <a:off x="1706563" y="2790825"/>
            <a:ext cx="8439150" cy="382588"/>
            <a:chOff x="0" y="-2963"/>
            <a:chExt cx="4581516" cy="297116"/>
          </a:xfrm>
        </p:grpSpPr>
        <p:grpSp>
          <p:nvGrpSpPr>
            <p:cNvPr id="22546" name="Group 26"/>
            <p:cNvGrpSpPr>
              <a:grpSpLocks/>
            </p:cNvGrpSpPr>
            <p:nvPr/>
          </p:nvGrpSpPr>
          <p:grpSpPr bwMode="auto">
            <a:xfrm>
              <a:off x="1156999" y="-2963"/>
              <a:ext cx="3424517" cy="297116"/>
              <a:chOff x="-144262" y="-2963"/>
              <a:chExt cx="3424517" cy="297116"/>
            </a:xfrm>
          </p:grpSpPr>
          <p:cxnSp>
            <p:nvCxnSpPr>
              <p:cNvPr id="29" name="Straight Arrow Connector 28"/>
              <p:cNvCxnSpPr/>
              <p:nvPr/>
            </p:nvCxnSpPr>
            <p:spPr>
              <a:xfrm>
                <a:off x="-144678" y="-2963"/>
                <a:ext cx="0" cy="26629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998977" y="27859"/>
                <a:ext cx="0" cy="26629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2126257" y="-497"/>
                <a:ext cx="0" cy="26629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280255" y="-497"/>
                <a:ext cx="0" cy="2675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cxnSp>
          <p:nvCxnSpPr>
            <p:cNvPr id="28" name="Straight Arrow Connector 27"/>
            <p:cNvCxnSpPr/>
            <p:nvPr/>
          </p:nvCxnSpPr>
          <p:spPr>
            <a:xfrm>
              <a:off x="0" y="-497"/>
              <a:ext cx="0" cy="26629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sp>
        <p:nvSpPr>
          <p:cNvPr id="22537" name="Rectangle 3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ltLang="en-US"/>
          </a:p>
        </p:txBody>
      </p:sp>
      <p:sp>
        <p:nvSpPr>
          <p:cNvPr id="22538" name="Rectangle 42"/>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ltLang="en-US"/>
          </a:p>
        </p:txBody>
      </p:sp>
      <p:sp>
        <p:nvSpPr>
          <p:cNvPr id="22539" name="Rectangle 18"/>
          <p:cNvSpPr>
            <a:spLocks noChangeArrowheads="1"/>
          </p:cNvSpPr>
          <p:nvPr/>
        </p:nvSpPr>
        <p:spPr bwMode="auto">
          <a:xfrm>
            <a:off x="820738" y="2039938"/>
            <a:ext cx="10228262" cy="776287"/>
          </a:xfrm>
          <a:prstGeom prst="rect">
            <a:avLst/>
          </a:prstGeom>
          <a:solidFill>
            <a:srgbClr val="8294DC"/>
          </a:solidFill>
          <a:ln>
            <a:noFill/>
          </a:ln>
          <a:extLst>
            <a:ext uri="{91240B29-F687-4F45-9708-019B960494DF}">
              <a14:hiddenLine xmlns:a14="http://schemas.microsoft.com/office/drawing/2010/main" w="12700">
                <a:solidFill>
                  <a:srgbClr val="000000"/>
                </a:solidFill>
                <a:miter lim="800000"/>
                <a:headEnd/>
                <a:tailEnd/>
              </a14:hiddenLine>
            </a:ext>
          </a:extLst>
        </p:spPr>
        <p:txBody>
          <a:bodyPr anchor="ctr"/>
          <a:lstStyle/>
          <a:p>
            <a:pPr algn="ctr"/>
            <a:r>
              <a:rPr lang="en-US" altLang="en-US" sz="1200">
                <a:latin typeface="Stone Sans ITC Std Medium" panose="02000603050000020004" pitchFamily="50" charset="0"/>
                <a:cs typeface="Times New Roman" panose="02020603050405020304" pitchFamily="18" charset="0"/>
              </a:rPr>
              <a:t>REFLECTION</a:t>
            </a:r>
            <a:endParaRPr lang="en-US" altLang="en-US"/>
          </a:p>
        </p:txBody>
      </p:sp>
      <p:cxnSp>
        <p:nvCxnSpPr>
          <p:cNvPr id="54" name="Straight Arrow Connector 53"/>
          <p:cNvCxnSpPr>
            <a:stCxn id="11" idx="3"/>
            <a:endCxn id="14" idx="1"/>
          </p:cNvCxnSpPr>
          <p:nvPr/>
        </p:nvCxnSpPr>
        <p:spPr>
          <a:xfrm>
            <a:off x="2646363" y="3457575"/>
            <a:ext cx="293687" cy="952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stCxn id="14" idx="3"/>
            <a:endCxn id="17" idx="1"/>
          </p:cNvCxnSpPr>
          <p:nvPr/>
        </p:nvCxnSpPr>
        <p:spPr>
          <a:xfrm flipV="1">
            <a:off x="4746625" y="3457575"/>
            <a:ext cx="293688" cy="952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17" idx="3"/>
            <a:endCxn id="20" idx="1"/>
          </p:cNvCxnSpPr>
          <p:nvPr/>
        </p:nvCxnSpPr>
        <p:spPr>
          <a:xfrm>
            <a:off x="6846888" y="3457575"/>
            <a:ext cx="29527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20" idx="3"/>
            <a:endCxn id="23" idx="1"/>
          </p:cNvCxnSpPr>
          <p:nvPr/>
        </p:nvCxnSpPr>
        <p:spPr>
          <a:xfrm>
            <a:off x="8948738" y="3457575"/>
            <a:ext cx="29368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2544" name="Title 1"/>
          <p:cNvSpPr>
            <a:spLocks noGrp="1"/>
          </p:cNvSpPr>
          <p:nvPr>
            <p:ph type="title"/>
          </p:nvPr>
        </p:nvSpPr>
        <p:spPr/>
        <p:txBody>
          <a:bodyPr/>
          <a:lstStyle/>
          <a:p>
            <a:r>
              <a:rPr lang="en-US" altLang="en-US" smtClean="0"/>
              <a:t>ADDIE</a:t>
            </a:r>
          </a:p>
        </p:txBody>
      </p:sp>
      <p:cxnSp>
        <p:nvCxnSpPr>
          <p:cNvPr id="5" name="Elbow Connector 4"/>
          <p:cNvCxnSpPr>
            <a:stCxn id="23" idx="3"/>
          </p:cNvCxnSpPr>
          <p:nvPr/>
        </p:nvCxnSpPr>
        <p:spPr>
          <a:xfrm flipH="1">
            <a:off x="820738" y="3457575"/>
            <a:ext cx="10228262" cy="9525"/>
          </a:xfrm>
          <a:prstGeom prst="bentConnector5">
            <a:avLst>
              <a:gd name="adj1" fmla="val -2235"/>
              <a:gd name="adj2" fmla="val 25397668"/>
              <a:gd name="adj3" fmla="val 104277"/>
            </a:avLst>
          </a:prstGeom>
          <a:ln w="381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vatar, Clients, Customers, Icons, Present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360738"/>
            <a:ext cx="4335463"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4" descr="Avatar, Clients, Customers, Icons, Present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560388"/>
            <a:ext cx="4357688"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p:cNvSpPr>
            <a:spLocks noGrp="1"/>
          </p:cNvSpPr>
          <p:nvPr>
            <p:ph type="title"/>
          </p:nvPr>
        </p:nvSpPr>
        <p:spPr>
          <a:xfrm>
            <a:off x="4343400" y="365125"/>
            <a:ext cx="7010400" cy="1325563"/>
          </a:xfrm>
        </p:spPr>
        <p:txBody>
          <a:bodyPr/>
          <a:lstStyle/>
          <a:p>
            <a:r>
              <a:rPr lang="en-US" altLang="en-US" smtClean="0"/>
              <a:t>Scenario</a:t>
            </a:r>
          </a:p>
        </p:txBody>
      </p:sp>
      <p:sp>
        <p:nvSpPr>
          <p:cNvPr id="24581" name="Content Placeholder 2"/>
          <p:cNvSpPr>
            <a:spLocks noGrp="1"/>
          </p:cNvSpPr>
          <p:nvPr>
            <p:ph idx="1"/>
          </p:nvPr>
        </p:nvSpPr>
        <p:spPr>
          <a:xfrm>
            <a:off x="4343400" y="1825625"/>
            <a:ext cx="7010400" cy="4351338"/>
          </a:xfrm>
        </p:spPr>
        <p:txBody>
          <a:bodyPr/>
          <a:lstStyle/>
          <a:p>
            <a:pPr marL="0" indent="0">
              <a:buFont typeface="Arial" panose="020B0604020202020204" pitchFamily="34" charset="0"/>
              <a:buNone/>
            </a:pPr>
            <a:r>
              <a:rPr lang="en-US" altLang="en-US" sz="2000" smtClean="0"/>
              <a:t>Issa the teacher educator and Petra, the Instructional Designer, are brainstorming about which topics to cover in an eLearning course aimed at English Language teaching.</a:t>
            </a:r>
          </a:p>
          <a:p>
            <a:pPr marL="0" indent="0">
              <a:buFont typeface="Arial" panose="020B0604020202020204" pitchFamily="34" charset="0"/>
              <a:buNone/>
            </a:pPr>
            <a:r>
              <a:rPr lang="en-US" altLang="en-US" sz="2000" smtClean="0"/>
              <a:t>Petra asserts that there are several crucial topics – ranging from listening for pronunciation practice to listening for communication purpose– that are relevant to the course objective. However, not all of them can be covered by a single course and probably not all of them are really needed.</a:t>
            </a:r>
          </a:p>
          <a:p>
            <a:pPr marL="0" indent="0">
              <a:buFont typeface="Arial" panose="020B0604020202020204" pitchFamily="34" charset="0"/>
              <a:buNone/>
            </a:pPr>
            <a:r>
              <a:rPr lang="en-US" altLang="en-US" sz="2000" smtClean="0"/>
              <a:t>Petra suggests a few methods to prioritize the content and organize it into a logical flow.</a:t>
            </a:r>
          </a:p>
        </p:txBody>
      </p:sp>
      <p:sp>
        <p:nvSpPr>
          <p:cNvPr id="24582" name="TextBox 4"/>
          <p:cNvSpPr txBox="1">
            <a:spLocks noChangeArrowheads="1"/>
          </p:cNvSpPr>
          <p:nvPr/>
        </p:nvSpPr>
        <p:spPr bwMode="auto">
          <a:xfrm>
            <a:off x="228600" y="1524000"/>
            <a:ext cx="2743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1600" b="1">
                <a:latin typeface="Stone Sans ITC Std Medium" panose="02000603050000020004" pitchFamily="50" charset="0"/>
              </a:rPr>
              <a:t>“Which topics will the course cover? And in which order?”</a:t>
            </a:r>
          </a:p>
        </p:txBody>
      </p:sp>
      <p:sp>
        <p:nvSpPr>
          <p:cNvPr id="24583" name="TextBox 9"/>
          <p:cNvSpPr txBox="1">
            <a:spLocks noChangeArrowheads="1"/>
          </p:cNvSpPr>
          <p:nvPr/>
        </p:nvSpPr>
        <p:spPr bwMode="auto">
          <a:xfrm>
            <a:off x="1409700" y="3717925"/>
            <a:ext cx="27432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Font typeface="Arial" panose="020B0604020202020204" pitchFamily="34" charset="0"/>
              <a:buNone/>
            </a:pPr>
            <a:r>
              <a:rPr lang="en-US" altLang="en-US" sz="1200"/>
              <a:t>LEARNER CENTERED</a:t>
            </a:r>
          </a:p>
          <a:p>
            <a:pPr algn="ctr">
              <a:buFont typeface="Arial" panose="020B0604020202020204" pitchFamily="34" charset="0"/>
              <a:buNone/>
            </a:pPr>
            <a:r>
              <a:rPr lang="en-US" altLang="en-US" sz="1600" b="1"/>
              <a:t>“what do you want my students to learn? </a:t>
            </a:r>
          </a:p>
          <a:p>
            <a:pPr algn="ctr">
              <a:buFont typeface="Arial" panose="020B0604020202020204" pitchFamily="34" charset="0"/>
              <a:buNone/>
            </a:pPr>
            <a:r>
              <a:rPr lang="en-US" altLang="en-US" sz="1600" b="1"/>
              <a:t>“what do you want students to be able to do at the end of this course”</a:t>
            </a:r>
          </a:p>
          <a:p>
            <a:pPr algn="ctr"/>
            <a:endParaRPr lang="en-US" altLang="en-US" sz="1600" b="1">
              <a:latin typeface="Stone Sans ITC Std Medium" panose="02000603050000020004" pitchFamily="50"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Avatar, Clients, Customers, Icons, Present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2943225"/>
            <a:ext cx="6011863"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itle 2"/>
          <p:cNvSpPr>
            <a:spLocks noGrp="1"/>
          </p:cNvSpPr>
          <p:nvPr>
            <p:ph type="title"/>
          </p:nvPr>
        </p:nvSpPr>
        <p:spPr/>
        <p:txBody>
          <a:bodyPr/>
          <a:lstStyle/>
          <a:p>
            <a:endParaRPr lang="en-US" altLang="en-US" smtClean="0"/>
          </a:p>
        </p:txBody>
      </p:sp>
      <p:graphicFrame>
        <p:nvGraphicFramePr>
          <p:cNvPr id="2" name="Diagram 1"/>
          <p:cNvGraphicFramePr/>
          <p:nvPr/>
        </p:nvGraphicFramePr>
        <p:xfrm>
          <a:off x="914400" y="222908"/>
          <a:ext cx="10439400" cy="58077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TextBox 19"/>
          <p:cNvSpPr txBox="1"/>
          <p:nvPr/>
        </p:nvSpPr>
        <p:spPr>
          <a:xfrm>
            <a:off x="3962400" y="3559175"/>
            <a:ext cx="7772400" cy="585788"/>
          </a:xfrm>
          <a:prstGeom prst="rect">
            <a:avLst/>
          </a:prstGeom>
          <a:noFill/>
        </p:spPr>
        <p:txBody>
          <a:bodyPr>
            <a:spAutoFit/>
          </a:bodyPr>
          <a:lstStyle/>
          <a:p>
            <a:pPr>
              <a:defRPr/>
            </a:pPr>
            <a:r>
              <a:rPr lang="en-US" altLang="en-US" sz="1600" dirty="0">
                <a:solidFill>
                  <a:schemeClr val="bg2">
                    <a:lumMod val="50000"/>
                  </a:schemeClr>
                </a:solidFill>
                <a:latin typeface="Stone Sans ITC Std Medium" panose="02000603050000020004" pitchFamily="50" charset="0"/>
              </a:rPr>
              <a:t>aligned and all contribute to the achievement of those learning objectives. </a:t>
            </a:r>
          </a:p>
          <a:p>
            <a:pPr>
              <a:defRPr/>
            </a:pPr>
            <a:endParaRPr lang="en-US" sz="1600" dirty="0">
              <a:solidFill>
                <a:schemeClr val="bg2">
                  <a:lumMod val="50000"/>
                </a:schemeClr>
              </a:solidFill>
              <a:latin typeface="Stone Sans ITC Std Medium" panose="02000603050000020004" pitchFamily="50"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altLang="en-US" b="1" smtClean="0"/>
              <a:t>1. Analysis</a:t>
            </a:r>
          </a:p>
        </p:txBody>
      </p:sp>
      <p:sp>
        <p:nvSpPr>
          <p:cNvPr id="23555" name="Content Placeholder 2"/>
          <p:cNvSpPr>
            <a:spLocks noGrp="1"/>
          </p:cNvSpPr>
          <p:nvPr>
            <p:ph idx="1"/>
          </p:nvPr>
        </p:nvSpPr>
        <p:spPr/>
        <p:txBody>
          <a:bodyPr/>
          <a:lstStyle/>
          <a:p>
            <a:pPr>
              <a:defRPr/>
            </a:pPr>
            <a:r>
              <a:rPr lang="en-US" altLang="en-US" dirty="0" smtClean="0"/>
              <a:t>TARGET AUDIENCE (Learner Characteristics)</a:t>
            </a:r>
          </a:p>
          <a:p>
            <a:pPr>
              <a:defRPr/>
            </a:pPr>
            <a:r>
              <a:rPr lang="en-US" altLang="en-US" dirty="0" smtClean="0"/>
              <a:t>CONTEXT ANALYSIS</a:t>
            </a:r>
          </a:p>
          <a:p>
            <a:pPr>
              <a:defRPr/>
            </a:pPr>
            <a:r>
              <a:rPr lang="en-US" altLang="en-US" dirty="0" smtClean="0"/>
              <a:t>TASK AND TOPIC ANALISYS</a:t>
            </a:r>
          </a:p>
          <a:p>
            <a:pPr marL="0" indent="0">
              <a:buFont typeface="Arial" panose="020B0604020202020204" pitchFamily="34" charset="0"/>
              <a:buNone/>
              <a:defRPr/>
            </a:pPr>
            <a:endParaRPr lang="en-US" altLang="en-US" dirty="0" smtClean="0"/>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altLang="en-US" smtClean="0"/>
              <a:t>Task: Learner Characteristics</a:t>
            </a:r>
          </a:p>
        </p:txBody>
      </p:sp>
      <p:sp>
        <p:nvSpPr>
          <p:cNvPr id="3" name="Content Placeholder 2"/>
          <p:cNvSpPr>
            <a:spLocks noGrp="1"/>
          </p:cNvSpPr>
          <p:nvPr>
            <p:ph idx="1"/>
          </p:nvPr>
        </p:nvSpPr>
        <p:spPr/>
        <p:txBody>
          <a:bodyPr/>
          <a:lstStyle/>
          <a:p>
            <a:pPr>
              <a:buClr>
                <a:srgbClr val="00407A"/>
              </a:buClr>
              <a:defRPr/>
            </a:pPr>
            <a:r>
              <a:rPr lang="en-US" sz="2000" dirty="0" smtClean="0">
                <a:solidFill>
                  <a:schemeClr val="tx1">
                    <a:lumMod val="75000"/>
                    <a:lumOff val="25000"/>
                  </a:schemeClr>
                </a:solidFill>
                <a:ea typeface="Arial"/>
                <a:cs typeface="Arial"/>
                <a:sym typeface="Arial"/>
              </a:rPr>
              <a:t>Describe yourself as a learner in five key words (or wordings), </a:t>
            </a:r>
            <a:br>
              <a:rPr lang="en-US" sz="2000" dirty="0" smtClean="0">
                <a:solidFill>
                  <a:schemeClr val="tx1">
                    <a:lumMod val="75000"/>
                    <a:lumOff val="25000"/>
                  </a:schemeClr>
                </a:solidFill>
                <a:ea typeface="Arial"/>
                <a:cs typeface="Arial"/>
                <a:sym typeface="Arial"/>
              </a:rPr>
            </a:br>
            <a:r>
              <a:rPr lang="en-US" sz="1800" dirty="0" smtClean="0">
                <a:solidFill>
                  <a:schemeClr val="tx1">
                    <a:lumMod val="75000"/>
                    <a:lumOff val="25000"/>
                  </a:schemeClr>
                </a:solidFill>
                <a:ea typeface="Arial"/>
                <a:cs typeface="Arial"/>
                <a:sym typeface="Arial"/>
              </a:rPr>
              <a:t>e.g. ‘I learn best when…’, ‘I cannot learn without…’, ‘I am a … learner’, ‘Learning for me means…’, </a:t>
            </a:r>
          </a:p>
          <a:p>
            <a:pPr>
              <a:buClr>
                <a:srgbClr val="00407A"/>
              </a:buClr>
              <a:defRPr/>
            </a:pPr>
            <a:r>
              <a:rPr lang="en-US" sz="2000" dirty="0" smtClean="0">
                <a:solidFill>
                  <a:schemeClr val="tx1">
                    <a:lumMod val="75000"/>
                    <a:lumOff val="25000"/>
                  </a:schemeClr>
                </a:solidFill>
                <a:ea typeface="Arial"/>
                <a:cs typeface="Arial"/>
                <a:sym typeface="Arial"/>
              </a:rPr>
              <a:t>Picture yourself as a learner in one image, cartoon, photo,…</a:t>
            </a:r>
          </a:p>
          <a:p>
            <a:pPr>
              <a:buClr>
                <a:srgbClr val="00407A"/>
              </a:buClr>
              <a:defRPr/>
            </a:pPr>
            <a:r>
              <a:rPr lang="en-US" sz="2000" dirty="0" smtClean="0">
                <a:solidFill>
                  <a:schemeClr val="tx1">
                    <a:lumMod val="75000"/>
                    <a:lumOff val="25000"/>
                  </a:schemeClr>
                </a:solidFill>
                <a:ea typeface="Arial"/>
                <a:cs typeface="Arial"/>
                <a:sym typeface="Arial"/>
              </a:rPr>
              <a:t>Explain the words and the picture to your </a:t>
            </a:r>
            <a:r>
              <a:rPr lang="en-US" sz="2000" dirty="0" err="1" smtClean="0">
                <a:solidFill>
                  <a:schemeClr val="tx1">
                    <a:lumMod val="75000"/>
                    <a:lumOff val="25000"/>
                  </a:schemeClr>
                </a:solidFill>
                <a:ea typeface="Arial"/>
                <a:cs typeface="Arial"/>
                <a:sym typeface="Arial"/>
              </a:rPr>
              <a:t>neighbour</a:t>
            </a:r>
            <a:r>
              <a:rPr lang="en-US" sz="2000" dirty="0" smtClean="0">
                <a:solidFill>
                  <a:schemeClr val="tx1">
                    <a:lumMod val="75000"/>
                    <a:lumOff val="25000"/>
                  </a:schemeClr>
                </a:solidFill>
                <a:ea typeface="Arial"/>
                <a:cs typeface="Arial"/>
                <a:sym typeface="Arial"/>
              </a:rPr>
              <a:t>, and vice versa</a:t>
            </a:r>
          </a:p>
          <a:p>
            <a:pPr>
              <a:buClr>
                <a:srgbClr val="00407A"/>
              </a:buClr>
              <a:defRPr/>
            </a:pPr>
            <a:r>
              <a:rPr lang="en-US" sz="2000" dirty="0" smtClean="0">
                <a:solidFill>
                  <a:schemeClr val="tx1">
                    <a:lumMod val="75000"/>
                    <a:lumOff val="25000"/>
                  </a:schemeClr>
                </a:solidFill>
                <a:ea typeface="Arial"/>
                <a:cs typeface="Arial"/>
                <a:sym typeface="Arial"/>
              </a:rPr>
              <a:t>Discuss with your </a:t>
            </a:r>
            <a:r>
              <a:rPr lang="en-US" sz="2000" dirty="0" err="1" smtClean="0">
                <a:solidFill>
                  <a:schemeClr val="tx1">
                    <a:lumMod val="75000"/>
                    <a:lumOff val="25000"/>
                  </a:schemeClr>
                </a:solidFill>
                <a:ea typeface="Arial"/>
                <a:cs typeface="Arial"/>
                <a:sym typeface="Arial"/>
              </a:rPr>
              <a:t>neighbour</a:t>
            </a:r>
            <a:r>
              <a:rPr lang="en-US" sz="2000" dirty="0" smtClean="0">
                <a:solidFill>
                  <a:schemeClr val="tx1">
                    <a:lumMod val="75000"/>
                    <a:lumOff val="25000"/>
                  </a:schemeClr>
                </a:solidFill>
                <a:ea typeface="Arial"/>
                <a:cs typeface="Arial"/>
                <a:sym typeface="Arial"/>
              </a:rPr>
              <a:t>:</a:t>
            </a:r>
          </a:p>
          <a:p>
            <a:pPr lvl="1">
              <a:buClr>
                <a:srgbClr val="00407A"/>
              </a:buClr>
              <a:defRPr/>
            </a:pPr>
            <a:r>
              <a:rPr lang="en-US" sz="2000" dirty="0" smtClean="0">
                <a:solidFill>
                  <a:schemeClr val="tx1">
                    <a:lumMod val="75000"/>
                    <a:lumOff val="25000"/>
                  </a:schemeClr>
                </a:solidFill>
                <a:ea typeface="Arial"/>
                <a:cs typeface="Arial"/>
                <a:sym typeface="Arial"/>
              </a:rPr>
              <a:t>Which characteristics do you have in common?</a:t>
            </a:r>
          </a:p>
          <a:p>
            <a:pPr lvl="1">
              <a:buClr>
                <a:srgbClr val="00407A"/>
              </a:buClr>
              <a:defRPr/>
            </a:pPr>
            <a:r>
              <a:rPr lang="en-US" sz="2000" dirty="0" smtClean="0">
                <a:solidFill>
                  <a:schemeClr val="tx1">
                    <a:lumMod val="75000"/>
                    <a:lumOff val="25000"/>
                  </a:schemeClr>
                </a:solidFill>
                <a:ea typeface="Arial"/>
                <a:cs typeface="Arial"/>
                <a:sym typeface="Arial"/>
              </a:rPr>
              <a:t>What are striking differences?</a:t>
            </a:r>
          </a:p>
          <a:p>
            <a:pPr>
              <a:buClr>
                <a:srgbClr val="00407A"/>
              </a:buClr>
              <a:defRPr/>
            </a:pPr>
            <a:r>
              <a:rPr lang="en-US" sz="2000" dirty="0" smtClean="0">
                <a:solidFill>
                  <a:schemeClr val="tx1">
                    <a:lumMod val="75000"/>
                    <a:lumOff val="25000"/>
                  </a:schemeClr>
                </a:solidFill>
                <a:ea typeface="Arial"/>
                <a:cs typeface="Arial"/>
                <a:sym typeface="Arial"/>
              </a:rPr>
              <a:t>Make a class picture</a:t>
            </a:r>
          </a:p>
          <a:p>
            <a:pPr marL="0" indent="0">
              <a:buFont typeface="Arial" panose="020B0604020202020204" pitchFamily="34" charset="0"/>
              <a:buNone/>
              <a:defRPr/>
            </a:pPr>
            <a:endParaRPr lang="en-US" dirty="0">
              <a:solidFill>
                <a:srgbClr val="4679BD"/>
              </a:solidFill>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endParaRPr lang="en-US" altLang="en-US" smtClean="0"/>
          </a:p>
        </p:txBody>
      </p:sp>
      <p:sp>
        <p:nvSpPr>
          <p:cNvPr id="3" name="Content Placeholder 2"/>
          <p:cNvSpPr>
            <a:spLocks noGrp="1"/>
          </p:cNvSpPr>
          <p:nvPr>
            <p:ph idx="1"/>
          </p:nvPr>
        </p:nvSpPr>
        <p:spPr/>
        <p:txBody>
          <a:bodyPr/>
          <a:lstStyle/>
          <a:p>
            <a:pPr marL="0" indent="0">
              <a:lnSpc>
                <a:spcPct val="100000"/>
              </a:lnSpc>
              <a:spcBef>
                <a:spcPct val="0"/>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Prior knowledge</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Motivation</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Expectations</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Group characteristics</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Background</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Level of self regulated learning</a:t>
            </a:r>
          </a:p>
          <a:p>
            <a:pPr marL="0" indent="0">
              <a:lnSpc>
                <a:spcPct val="100000"/>
              </a:lnSpc>
              <a:spcBef>
                <a:spcPts val="575"/>
              </a:spcBef>
              <a:buClr>
                <a:srgbClr val="00407A"/>
              </a:buClr>
              <a:buSzPct val="110000"/>
              <a:buFont typeface="Arial" panose="020B0604020202020204" pitchFamily="34" charset="0"/>
              <a:buNone/>
              <a:defRPr/>
            </a:pPr>
            <a:r>
              <a:rPr lang="en-US" altLang="en-US" dirty="0" smtClean="0">
                <a:solidFill>
                  <a:schemeClr val="tx1">
                    <a:lumMod val="75000"/>
                    <a:lumOff val="25000"/>
                  </a:schemeClr>
                </a:solidFill>
                <a:cs typeface="Arial" panose="020B0604020202020204" pitchFamily="34" charset="0"/>
                <a:sym typeface="Arial" panose="020B0604020202020204" pitchFamily="34" charset="0"/>
              </a:rPr>
              <a:t> …</a:t>
            </a:r>
            <a:endParaRPr lang="en-US" altLang="en-US" dirty="0" smtClean="0">
              <a:solidFill>
                <a:schemeClr val="tx1">
                  <a:lumMod val="75000"/>
                  <a:lumOff val="25000"/>
                </a:schemeClr>
              </a:solidFill>
            </a:endParaRPr>
          </a:p>
          <a:p>
            <a:pPr>
              <a:defRPr/>
            </a:pPr>
            <a:endParaRPr lang="en-US" dirty="0"/>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descr="Image result for TEACHER RESISTING TECHNOLOGY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341438"/>
            <a:ext cx="680085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1"/>
          <p:cNvSpPr>
            <a:spLocks noGrp="1"/>
          </p:cNvSpPr>
          <p:nvPr>
            <p:ph type="title"/>
          </p:nvPr>
        </p:nvSpPr>
        <p:spPr/>
        <p:txBody>
          <a:bodyPr/>
          <a:lstStyle/>
          <a:p>
            <a:r>
              <a:rPr lang="en-US" altLang="en-US" smtClean="0"/>
              <a:t>Digital natives</a:t>
            </a:r>
          </a:p>
        </p:txBody>
      </p:sp>
      <p:sp>
        <p:nvSpPr>
          <p:cNvPr id="4" name="TextBox 3"/>
          <p:cNvSpPr txBox="1"/>
          <p:nvPr/>
        </p:nvSpPr>
        <p:spPr>
          <a:xfrm>
            <a:off x="7467600" y="1665288"/>
            <a:ext cx="3886200" cy="3786187"/>
          </a:xfrm>
          <a:prstGeom prst="rect">
            <a:avLst/>
          </a:prstGeom>
          <a:noFill/>
        </p:spPr>
        <p:txBody>
          <a:bodyPr>
            <a:spAutoFit/>
          </a:bodyPr>
          <a:lstStyle/>
          <a:p>
            <a:pPr>
              <a:defRPr/>
            </a:pPr>
            <a:r>
              <a:rPr lang="en-GB" dirty="0">
                <a:solidFill>
                  <a:schemeClr val="bg2">
                    <a:lumMod val="50000"/>
                  </a:schemeClr>
                </a:solidFill>
                <a:latin typeface="Stone Sans ITC Std Medium" panose="02000603050000020004" pitchFamily="50" charset="0"/>
              </a:rPr>
              <a:t>ICT-minded</a:t>
            </a:r>
          </a:p>
          <a:p>
            <a:pPr>
              <a:defRPr/>
            </a:pPr>
            <a:r>
              <a:rPr lang="en-GB" dirty="0">
                <a:solidFill>
                  <a:schemeClr val="bg2">
                    <a:lumMod val="50000"/>
                  </a:schemeClr>
                </a:solidFill>
                <a:latin typeface="Stone Sans ITC Std Medium" panose="02000603050000020004" pitchFamily="50" charset="0"/>
              </a:rPr>
              <a:t>Multitasking</a:t>
            </a:r>
          </a:p>
          <a:p>
            <a:pPr>
              <a:defRPr/>
            </a:pPr>
            <a:r>
              <a:rPr lang="en-GB" dirty="0">
                <a:solidFill>
                  <a:schemeClr val="bg2">
                    <a:lumMod val="50000"/>
                  </a:schemeClr>
                </a:solidFill>
                <a:latin typeface="Stone Sans ITC Std Medium" panose="02000603050000020004" pitchFamily="50" charset="0"/>
              </a:rPr>
              <a:t>Media literate</a:t>
            </a:r>
          </a:p>
          <a:p>
            <a:pPr>
              <a:defRPr/>
            </a:pPr>
            <a:r>
              <a:rPr lang="en-GB" dirty="0">
                <a:solidFill>
                  <a:schemeClr val="bg2">
                    <a:lumMod val="50000"/>
                  </a:schemeClr>
                </a:solidFill>
                <a:latin typeface="Stone Sans ITC Std Medium" panose="02000603050000020004" pitchFamily="50" charset="0"/>
              </a:rPr>
              <a:t>A-linear, a-synchronous</a:t>
            </a:r>
          </a:p>
          <a:p>
            <a:pPr>
              <a:defRPr/>
            </a:pPr>
            <a:r>
              <a:rPr lang="en-GB" dirty="0">
                <a:solidFill>
                  <a:schemeClr val="bg2">
                    <a:lumMod val="50000"/>
                  </a:schemeClr>
                </a:solidFill>
                <a:latin typeface="Stone Sans ITC Std Medium" panose="02000603050000020004" pitchFamily="50" charset="0"/>
              </a:rPr>
              <a:t>Explorative, interactive</a:t>
            </a:r>
          </a:p>
          <a:p>
            <a:pPr>
              <a:defRPr/>
            </a:pPr>
            <a:r>
              <a:rPr lang="en-GB" dirty="0">
                <a:solidFill>
                  <a:schemeClr val="bg2">
                    <a:lumMod val="50000"/>
                  </a:schemeClr>
                </a:solidFill>
                <a:latin typeface="Stone Sans ITC Std Medium" panose="02000603050000020004" pitchFamily="50" charset="0"/>
              </a:rPr>
              <a:t>With a positive attitude</a:t>
            </a:r>
          </a:p>
          <a:p>
            <a:pPr>
              <a:defRPr/>
            </a:pPr>
            <a:r>
              <a:rPr lang="en-GB" dirty="0">
                <a:solidFill>
                  <a:schemeClr val="bg2">
                    <a:lumMod val="50000"/>
                  </a:schemeClr>
                </a:solidFill>
                <a:latin typeface="Stone Sans ITC Std Medium" panose="02000603050000020004" pitchFamily="50" charset="0"/>
              </a:rPr>
              <a:t>Target oriented</a:t>
            </a:r>
          </a:p>
          <a:p>
            <a:pPr>
              <a:defRPr/>
            </a:pPr>
            <a:r>
              <a:rPr lang="en-GB" dirty="0">
                <a:solidFill>
                  <a:schemeClr val="bg2">
                    <a:lumMod val="50000"/>
                  </a:schemeClr>
                </a:solidFill>
                <a:latin typeface="Stone Sans ITC Std Medium" panose="02000603050000020004" pitchFamily="50" charset="0"/>
              </a:rPr>
              <a:t>Social, connected</a:t>
            </a:r>
          </a:p>
          <a:p>
            <a:pPr>
              <a:defRPr/>
            </a:pPr>
            <a:r>
              <a:rPr lang="en-GB" dirty="0">
                <a:solidFill>
                  <a:schemeClr val="bg2">
                    <a:lumMod val="50000"/>
                  </a:schemeClr>
                </a:solidFill>
                <a:latin typeface="Stone Sans ITC Std Medium" panose="02000603050000020004" pitchFamily="50" charset="0"/>
              </a:rPr>
              <a:t>As partners with educators</a:t>
            </a:r>
          </a:p>
          <a:p>
            <a:pPr>
              <a:defRPr/>
            </a:pPr>
            <a:r>
              <a:rPr lang="nl-BE" dirty="0">
                <a:solidFill>
                  <a:schemeClr val="bg2">
                    <a:lumMod val="50000"/>
                  </a:schemeClr>
                </a:solidFill>
                <a:latin typeface="Stone Sans ITC Std Medium" panose="02000603050000020004" pitchFamily="50" charset="0"/>
              </a:rPr>
              <a:t>…</a:t>
            </a:r>
            <a:endParaRPr lang="en-GB" dirty="0">
              <a:solidFill>
                <a:schemeClr val="bg2">
                  <a:lumMod val="50000"/>
                </a:schemeClr>
              </a:solidFill>
              <a:latin typeface="Stone Sans ITC Std Medium" panose="02000603050000020004" pitchFamily="50"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0"/>
            <a:ext cx="5195888" cy="671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Generation Z and Generation Alpha Infographic"/>
          <p:cNvPicPr>
            <a:picLocks noChangeAspect="1" noChangeArrowheads="1"/>
          </p:cNvPicPr>
          <p:nvPr/>
        </p:nvPicPr>
        <p:blipFill>
          <a:blip r:embed="rId2">
            <a:extLst>
              <a:ext uri="{28A0092B-C50C-407E-A947-70E740481C1C}">
                <a14:useLocalDpi xmlns:a14="http://schemas.microsoft.com/office/drawing/2010/main" val="0"/>
              </a:ext>
            </a:extLst>
          </a:blip>
          <a:srcRect b="50752"/>
          <a:stretch>
            <a:fillRect/>
          </a:stretch>
        </p:blipFill>
        <p:spPr bwMode="auto">
          <a:xfrm>
            <a:off x="1066800" y="-31750"/>
            <a:ext cx="975360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smtClean="0"/>
              <a:t>Context Analysis</a:t>
            </a:r>
          </a:p>
        </p:txBody>
      </p:sp>
      <p:sp>
        <p:nvSpPr>
          <p:cNvPr id="3" name="Content Placeholder 2"/>
          <p:cNvSpPr>
            <a:spLocks noGrp="1"/>
          </p:cNvSpPr>
          <p:nvPr>
            <p:ph idx="1"/>
          </p:nvPr>
        </p:nvSpPr>
        <p:spPr/>
        <p:txBody>
          <a:bodyPr/>
          <a:lstStyle/>
          <a:p>
            <a:pPr marL="0" indent="0">
              <a:lnSpc>
                <a:spcPct val="100000"/>
              </a:lnSpc>
              <a:spcBef>
                <a:spcPts val="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Accessibility</a:t>
            </a:r>
          </a:p>
          <a:p>
            <a:pPr marL="0" indent="0">
              <a:lnSpc>
                <a:spcPct val="100000"/>
              </a:lnSpc>
              <a:spcBef>
                <a:spcPts val="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Mobility</a:t>
            </a:r>
          </a:p>
          <a:p>
            <a:pPr marL="0" indent="0">
              <a:lnSpc>
                <a:spcPct val="100000"/>
              </a:lnSpc>
              <a:spcBef>
                <a:spcPts val="58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Size of the group</a:t>
            </a:r>
          </a:p>
          <a:p>
            <a:pPr marL="0" indent="0">
              <a:lnSpc>
                <a:spcPct val="100000"/>
              </a:lnSpc>
              <a:spcBef>
                <a:spcPts val="58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Infrastructure</a:t>
            </a:r>
          </a:p>
          <a:p>
            <a:pPr marL="0" indent="0">
              <a:lnSpc>
                <a:spcPct val="100000"/>
              </a:lnSpc>
              <a:spcBef>
                <a:spcPts val="58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Culture</a:t>
            </a:r>
          </a:p>
          <a:p>
            <a:pPr marL="0" indent="0">
              <a:lnSpc>
                <a:spcPct val="100000"/>
              </a:lnSpc>
              <a:spcBef>
                <a:spcPts val="580"/>
              </a:spcBef>
              <a:spcAft>
                <a:spcPts val="0"/>
              </a:spcAft>
              <a:buClr>
                <a:srgbClr val="00407A"/>
              </a:buClr>
              <a:buSzPct val="110000"/>
              <a:buFont typeface="Arial" panose="020B0604020202020204" pitchFamily="34" charset="0"/>
              <a:buNone/>
              <a:defRPr/>
            </a:pPr>
            <a:r>
              <a:rPr lang="en-US" dirty="0" smtClean="0">
                <a:solidFill>
                  <a:schemeClr val="tx1">
                    <a:lumMod val="75000"/>
                    <a:lumOff val="25000"/>
                  </a:schemeClr>
                </a:solidFill>
                <a:ea typeface="Arial"/>
                <a:cs typeface="Arial"/>
                <a:sym typeface="Arial"/>
              </a:rPr>
              <a:t>Resistance to technology</a:t>
            </a:r>
          </a:p>
          <a:p>
            <a:pPr marL="0" indent="0">
              <a:lnSpc>
                <a:spcPct val="100000"/>
              </a:lnSpc>
              <a:spcBef>
                <a:spcPts val="580"/>
              </a:spcBef>
              <a:spcAft>
                <a:spcPts val="0"/>
              </a:spcAft>
              <a:buClr>
                <a:srgbClr val="00407A"/>
              </a:buClr>
              <a:buSzPct val="110000"/>
              <a:buFont typeface="Arial" panose="020B0604020202020204" pitchFamily="34" charset="0"/>
              <a:buNone/>
              <a:defRPr/>
            </a:pPr>
            <a:endParaRPr lang="en-US" dirty="0" smtClean="0">
              <a:solidFill>
                <a:schemeClr val="tx1">
                  <a:lumMod val="75000"/>
                  <a:lumOff val="25000"/>
                </a:schemeClr>
              </a:solidFill>
              <a:ea typeface="Arial"/>
              <a:cs typeface="Arial"/>
              <a:sym typeface="Arial"/>
            </a:endParaRPr>
          </a:p>
          <a:p>
            <a:pPr>
              <a:defRPr/>
            </a:pPr>
            <a:endParaRPr lang="en-US" dirty="0"/>
          </a:p>
        </p:txBody>
      </p:sp>
      <p:pic>
        <p:nvPicPr>
          <p:cNvPr id="3482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1825625"/>
            <a:ext cx="699135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Content Placeholder 3"/>
          <p:cNvPicPr>
            <a:picLocks noGrp="1"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81000"/>
            <a:ext cx="9596438" cy="678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en-US" smtClean="0"/>
              <a:t>Task</a:t>
            </a:r>
          </a:p>
        </p:txBody>
      </p:sp>
      <p:sp>
        <p:nvSpPr>
          <p:cNvPr id="36867" name="Content Placeholder 2"/>
          <p:cNvSpPr>
            <a:spLocks noGrp="1"/>
          </p:cNvSpPr>
          <p:nvPr>
            <p:ph idx="1"/>
          </p:nvPr>
        </p:nvSpPr>
        <p:spPr>
          <a:xfrm>
            <a:off x="838200" y="1825625"/>
            <a:ext cx="5281613" cy="4351338"/>
          </a:xfrm>
        </p:spPr>
        <p:txBody>
          <a:bodyPr/>
          <a:lstStyle/>
          <a:p>
            <a:r>
              <a:rPr lang="nl-BE" altLang="en-US" smtClean="0"/>
              <a:t>Make a SWOT-analysis of your own (learning) context</a:t>
            </a:r>
            <a:endParaRPr lang="en-US" altLang="en-US" smtClean="0"/>
          </a:p>
        </p:txBody>
      </p:sp>
      <p:pic>
        <p:nvPicPr>
          <p:cNvPr id="368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54738" y="400050"/>
            <a:ext cx="6224587" cy="52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smtClean="0"/>
              <a:t>SWOT</a:t>
            </a:r>
          </a:p>
        </p:txBody>
      </p:sp>
      <p:sp>
        <p:nvSpPr>
          <p:cNvPr id="37891" name="Content Placeholder 2"/>
          <p:cNvSpPr>
            <a:spLocks noGrp="1"/>
          </p:cNvSpPr>
          <p:nvPr>
            <p:ph idx="1"/>
          </p:nvPr>
        </p:nvSpPr>
        <p:spPr/>
        <p:txBody>
          <a:bodyPr/>
          <a:lstStyle/>
          <a:p>
            <a:pPr marL="0" indent="0">
              <a:buFont typeface="Arial" panose="020B0604020202020204" pitchFamily="34" charset="0"/>
              <a:buNone/>
            </a:pPr>
            <a:r>
              <a:rPr lang="en-US" altLang="en-US" sz="2400" smtClean="0"/>
              <a:t>Relevance of the content and course objectives for the learner </a:t>
            </a:r>
          </a:p>
          <a:p>
            <a:pPr marL="0" indent="0">
              <a:buFont typeface="Arial" panose="020B0604020202020204" pitchFamily="34" charset="0"/>
              <a:buNone/>
            </a:pPr>
            <a:r>
              <a:rPr lang="en-US" altLang="en-US" sz="1400" smtClean="0"/>
              <a:t>Do they meet existing needs? </a:t>
            </a:r>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2400" smtClean="0"/>
              <a:t>Type of learning activities offered by the course</a:t>
            </a:r>
          </a:p>
          <a:p>
            <a:pPr marL="0" indent="0">
              <a:buFont typeface="Arial" panose="020B0604020202020204" pitchFamily="34" charset="0"/>
              <a:buNone/>
            </a:pPr>
            <a:r>
              <a:rPr lang="en-US" altLang="en-US" sz="2000" smtClean="0"/>
              <a:t>are they interesting, inspiring and well-matched to the level of the participants? </a:t>
            </a:r>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2400" smtClean="0"/>
              <a:t>Course duration, timing and number of hours to be invested </a:t>
            </a:r>
          </a:p>
          <a:p>
            <a:pPr marL="0" indent="0">
              <a:buFont typeface="Arial" panose="020B0604020202020204" pitchFamily="34" charset="0"/>
              <a:buNone/>
            </a:pPr>
            <a:r>
              <a:rPr lang="en-US" altLang="en-US" sz="2000" smtClean="0"/>
              <a:t>do they fit with the participants’ availability? </a:t>
            </a:r>
          </a:p>
          <a:p>
            <a:pPr marL="0" indent="0">
              <a:buFont typeface="Arial" panose="020B0604020202020204" pitchFamily="34" charset="0"/>
              <a:buNone/>
            </a:pPr>
            <a:endParaRPr lang="en-US" altLang="en-US" sz="1400" smtClean="0"/>
          </a:p>
          <a:p>
            <a:pPr marL="0" indent="0">
              <a:buFont typeface="Arial" panose="020B0604020202020204" pitchFamily="34" charset="0"/>
              <a:buNone/>
            </a:pPr>
            <a:r>
              <a:rPr lang="en-US" altLang="en-US" sz="2400" smtClean="0"/>
              <a:t>Technical aspects</a:t>
            </a:r>
          </a:p>
          <a:p>
            <a:pPr marL="0" indent="0">
              <a:buFont typeface="Arial" panose="020B0604020202020204" pitchFamily="34" charset="0"/>
              <a:buNone/>
            </a:pPr>
            <a:r>
              <a:rPr lang="en-US" altLang="en-US" sz="1400" smtClean="0"/>
              <a:t>is the technical solution appropriate to learners? Are the technical elements (e.g. the learning platform and its functions) clear and understandable to participants?</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altLang="en-US" b="1" smtClean="0"/>
              <a:t>2. Design</a:t>
            </a:r>
          </a:p>
        </p:txBody>
      </p:sp>
      <p:sp>
        <p:nvSpPr>
          <p:cNvPr id="38915" name="Content Placeholder 2"/>
          <p:cNvSpPr>
            <a:spLocks noGrp="1"/>
          </p:cNvSpPr>
          <p:nvPr>
            <p:ph idx="1"/>
          </p:nvPr>
        </p:nvSpPr>
        <p:spPr/>
        <p:txBody>
          <a:bodyPr/>
          <a:lstStyle/>
          <a:p>
            <a:r>
              <a:rPr lang="en-US" altLang="en-US" smtClean="0"/>
              <a:t>Teaching Methods</a:t>
            </a:r>
          </a:p>
          <a:p>
            <a:r>
              <a:rPr lang="en-US" altLang="en-US" smtClean="0"/>
              <a:t>Learning Activities</a:t>
            </a: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altLang="en-US" smtClean="0"/>
              <a:t>Reflection</a:t>
            </a:r>
          </a:p>
        </p:txBody>
      </p:sp>
      <p:sp>
        <p:nvSpPr>
          <p:cNvPr id="39939" name="Content Placeholder 2"/>
          <p:cNvSpPr>
            <a:spLocks noGrp="1"/>
          </p:cNvSpPr>
          <p:nvPr>
            <p:ph idx="1"/>
          </p:nvPr>
        </p:nvSpPr>
        <p:spPr>
          <a:xfrm>
            <a:off x="838200" y="1825625"/>
            <a:ext cx="3200400" cy="4351338"/>
          </a:xfrm>
        </p:spPr>
        <p:txBody>
          <a:bodyPr/>
          <a:lstStyle/>
          <a:p>
            <a:pPr marL="0" indent="0">
              <a:buFont typeface="Arial" panose="020B0604020202020204" pitchFamily="34" charset="0"/>
              <a:buNone/>
            </a:pPr>
            <a:r>
              <a:rPr lang="en-US" altLang="en-US" smtClean="0"/>
              <a:t>Which teaching methods do you use?</a:t>
            </a:r>
          </a:p>
        </p:txBody>
      </p:sp>
      <p:pic>
        <p:nvPicPr>
          <p:cNvPr id="39940" name="Shape 149"/>
          <p:cNvPicPr preferRelativeResize="0">
            <a:picLocks noGrp="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1447800"/>
            <a:ext cx="7921625"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28913" y="166688"/>
            <a:ext cx="9463087" cy="669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Box 5"/>
          <p:cNvSpPr txBox="1">
            <a:spLocks noChangeArrowheads="1"/>
          </p:cNvSpPr>
          <p:nvPr/>
        </p:nvSpPr>
        <p:spPr bwMode="auto">
          <a:xfrm>
            <a:off x="152400" y="6119813"/>
            <a:ext cx="25146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Memory to recollect facts, produce definitions, retrieve material</a:t>
            </a:r>
          </a:p>
        </p:txBody>
      </p:sp>
      <p:sp>
        <p:nvSpPr>
          <p:cNvPr id="40964" name="TextBox 6"/>
          <p:cNvSpPr txBox="1">
            <a:spLocks noChangeArrowheads="1"/>
          </p:cNvSpPr>
          <p:nvPr/>
        </p:nvSpPr>
        <p:spPr bwMode="auto">
          <a:xfrm>
            <a:off x="304800" y="5334000"/>
            <a:ext cx="2362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Constructing meaning from different forms</a:t>
            </a:r>
          </a:p>
        </p:txBody>
      </p:sp>
      <p:sp>
        <p:nvSpPr>
          <p:cNvPr id="40965" name="TextBox 7"/>
          <p:cNvSpPr txBox="1">
            <a:spLocks noChangeArrowheads="1"/>
          </p:cNvSpPr>
          <p:nvPr/>
        </p:nvSpPr>
        <p:spPr bwMode="auto">
          <a:xfrm>
            <a:off x="304800" y="4724400"/>
            <a:ext cx="2362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Use learned information</a:t>
            </a:r>
          </a:p>
        </p:txBody>
      </p:sp>
      <p:sp>
        <p:nvSpPr>
          <p:cNvPr id="40966" name="TextBox 8"/>
          <p:cNvSpPr txBox="1">
            <a:spLocks noChangeArrowheads="1"/>
          </p:cNvSpPr>
          <p:nvPr/>
        </p:nvSpPr>
        <p:spPr bwMode="auto">
          <a:xfrm>
            <a:off x="334963" y="3854450"/>
            <a:ext cx="2362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Break concepts into parts, determine how parts interrelate</a:t>
            </a:r>
          </a:p>
        </p:txBody>
      </p:sp>
      <p:sp>
        <p:nvSpPr>
          <p:cNvPr id="40967" name="TextBox 9"/>
          <p:cNvSpPr txBox="1">
            <a:spLocks noChangeArrowheads="1"/>
          </p:cNvSpPr>
          <p:nvPr/>
        </p:nvSpPr>
        <p:spPr bwMode="auto">
          <a:xfrm>
            <a:off x="309563" y="3073400"/>
            <a:ext cx="23622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Make judgements based on criteria or standards</a:t>
            </a:r>
          </a:p>
        </p:txBody>
      </p:sp>
      <p:sp>
        <p:nvSpPr>
          <p:cNvPr id="40968" name="TextBox 10"/>
          <p:cNvSpPr txBox="1">
            <a:spLocks noChangeArrowheads="1"/>
          </p:cNvSpPr>
          <p:nvPr/>
        </p:nvSpPr>
        <p:spPr bwMode="auto">
          <a:xfrm>
            <a:off x="317500" y="2209800"/>
            <a:ext cx="2362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Putting elements together to form a new function whole</a:t>
            </a:r>
          </a:p>
        </p:txBody>
      </p:sp>
      <p:sp>
        <p:nvSpPr>
          <p:cNvPr id="40969" name="TextBox 11"/>
          <p:cNvSpPr txBox="1">
            <a:spLocks noChangeArrowheads="1"/>
          </p:cNvSpPr>
          <p:nvPr/>
        </p:nvSpPr>
        <p:spPr bwMode="auto">
          <a:xfrm>
            <a:off x="317500" y="1533525"/>
            <a:ext cx="2362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en-US" sz="1400">
                <a:latin typeface="Stone Sans ITC Std Medium" panose="02000603050000020004" pitchFamily="50" charset="0"/>
              </a:rPr>
              <a:t>Disseminating learned information</a:t>
            </a: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altLang="en-US" smtClean="0"/>
              <a:t>Reflection (Journal entry)</a:t>
            </a:r>
          </a:p>
        </p:txBody>
      </p:sp>
      <p:sp>
        <p:nvSpPr>
          <p:cNvPr id="3" name="Content Placeholder 2"/>
          <p:cNvSpPr>
            <a:spLocks noGrp="1"/>
          </p:cNvSpPr>
          <p:nvPr>
            <p:ph idx="1"/>
          </p:nvPr>
        </p:nvSpPr>
        <p:spPr/>
        <p:txBody>
          <a:bodyPr/>
          <a:lstStyle/>
          <a:p>
            <a:pPr marL="514350" indent="-514350">
              <a:buFont typeface="+mj-lt"/>
              <a:buAutoNum type="arabicPeriod"/>
              <a:defRPr/>
            </a:pPr>
            <a:r>
              <a:rPr lang="nl-BE" dirty="0" smtClean="0"/>
              <a:t>Which teaching methods are you using in your course?</a:t>
            </a:r>
          </a:p>
          <a:p>
            <a:pPr marL="514350" indent="-514350">
              <a:buFont typeface="+mj-lt"/>
              <a:buAutoNum type="arabicPeriod"/>
              <a:defRPr/>
            </a:pPr>
            <a:r>
              <a:rPr lang="nl-BE" dirty="0" smtClean="0"/>
              <a:t>Which teaching methods do you want to use in your project/course? </a:t>
            </a:r>
          </a:p>
          <a:p>
            <a:pPr marL="514350" indent="-514350">
              <a:buFont typeface="+mj-lt"/>
              <a:buAutoNum type="arabicPeriod"/>
              <a:defRPr/>
            </a:pPr>
            <a:r>
              <a:rPr lang="nl-BE" dirty="0" smtClean="0"/>
              <a:t>Can you imagine an appropriate teaching method for each level in the Bloom’s digital taxonomy?</a:t>
            </a:r>
          </a:p>
          <a:p>
            <a:pPr>
              <a:defRPr/>
            </a:pPr>
            <a:endParaRPr lang="en-US" dirty="0"/>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altLang="en-US" smtClean="0"/>
              <a:t>Top tools for learning</a:t>
            </a:r>
          </a:p>
        </p:txBody>
      </p:sp>
      <p:sp>
        <p:nvSpPr>
          <p:cNvPr id="44035" name="Content Placeholder 2"/>
          <p:cNvSpPr>
            <a:spLocks noGrp="1"/>
          </p:cNvSpPr>
          <p:nvPr>
            <p:ph idx="1"/>
          </p:nvPr>
        </p:nvSpPr>
        <p:spPr/>
        <p:txBody>
          <a:bodyPr/>
          <a:lstStyle/>
          <a:p>
            <a:endParaRPr lang="en-US" altLang="en-US" smtClean="0"/>
          </a:p>
        </p:txBody>
      </p:sp>
      <p:pic>
        <p:nvPicPr>
          <p:cNvPr id="44036" name="Content Placeholder 2" descr="Top 200 Tools for Learning – Top Tools for Learning 2016 - Internet Explorer">
            <a:hlinkClick r:id="rId2"/>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352550"/>
            <a:ext cx="8504238"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endParaRPr lang="en-US" altLang="en-US" smtClean="0"/>
          </a:p>
        </p:txBody>
      </p:sp>
      <p:sp>
        <p:nvSpPr>
          <p:cNvPr id="45059" name="Content Placeholder 2"/>
          <p:cNvSpPr>
            <a:spLocks noGrp="1"/>
          </p:cNvSpPr>
          <p:nvPr>
            <p:ph idx="1"/>
          </p:nvPr>
        </p:nvSpPr>
        <p:spPr/>
        <p:txBody>
          <a:bodyPr/>
          <a:lstStyle/>
          <a:p>
            <a:endParaRPr lang="en-US" altLang="en-US" smtClean="0"/>
          </a:p>
        </p:txBody>
      </p:sp>
      <p:graphicFrame>
        <p:nvGraphicFramePr>
          <p:cNvPr id="7" name="Content Placeholder 3"/>
          <p:cNvGraphicFramePr>
            <a:graphicFrameLocks/>
          </p:cNvGraphicFramePr>
          <p:nvPr/>
        </p:nvGraphicFramePr>
        <p:xfrm>
          <a:off x="838200" y="1825625"/>
          <a:ext cx="10515600" cy="4480512"/>
        </p:xfrm>
        <a:graphic>
          <a:graphicData uri="http://schemas.openxmlformats.org/drawingml/2006/table">
            <a:tbl>
              <a:tblPr firstRow="1" bandRow="1">
                <a:tableStyleId>{5C22544A-7EE6-4342-B048-85BDC9FD1C3A}</a:tableStyleId>
              </a:tblPr>
              <a:tblGrid>
                <a:gridCol w="3505200"/>
                <a:gridCol w="2514600"/>
                <a:gridCol w="4495800"/>
              </a:tblGrid>
              <a:tr h="365708">
                <a:tc>
                  <a:txBody>
                    <a:bodyPr/>
                    <a:lstStyle/>
                    <a:p>
                      <a:r>
                        <a:rPr lang="nl-BE" sz="1800" dirty="0" smtClean="0">
                          <a:latin typeface="Stone Sans ITC Std Medium" panose="02000603050000020004" pitchFamily="50" charset="0"/>
                        </a:rPr>
                        <a:t>Learning activities</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Teaching</a:t>
                      </a:r>
                      <a:r>
                        <a:rPr lang="nl-BE" sz="1800" baseline="0" dirty="0" smtClean="0">
                          <a:latin typeface="Stone Sans ITC Std Medium" panose="02000603050000020004" pitchFamily="50" charset="0"/>
                        </a:rPr>
                        <a:t> </a:t>
                      </a:r>
                      <a:r>
                        <a:rPr lang="nl-BE" sz="1800" baseline="0" dirty="0" err="1" smtClean="0">
                          <a:latin typeface="Stone Sans ITC Std Medium" panose="02000603050000020004" pitchFamily="50" charset="0"/>
                        </a:rPr>
                        <a:t>method</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Media/tools</a:t>
                      </a:r>
                      <a:endParaRPr lang="nl-BE" sz="1800" dirty="0">
                        <a:latin typeface="Stone Sans ITC Std Medium" panose="02000603050000020004" pitchFamily="50" charset="0"/>
                      </a:endParaRPr>
                    </a:p>
                  </a:txBody>
                  <a:tcPr marT="45714" marB="45714"/>
                </a:tc>
              </a:tr>
              <a:tr h="1188552">
                <a:tc>
                  <a:txBody>
                    <a:bodyPr/>
                    <a:lstStyle/>
                    <a:p>
                      <a:r>
                        <a:rPr lang="nl-BE" sz="1800" b="1" dirty="0" smtClean="0">
                          <a:latin typeface="Stone Sans ITC Std Medium" panose="02000603050000020004" pitchFamily="50" charset="0"/>
                        </a:rPr>
                        <a:t>Instruction</a:t>
                      </a:r>
                      <a:r>
                        <a:rPr lang="nl-BE" sz="1800" dirty="0" smtClean="0">
                          <a:latin typeface="Stone Sans ITC Std Medium" panose="02000603050000020004" pitchFamily="50" charset="0"/>
                        </a:rPr>
                        <a:t>: </a:t>
                      </a:r>
                      <a:br>
                        <a:rPr lang="nl-BE" sz="1800" dirty="0" smtClean="0">
                          <a:latin typeface="Stone Sans ITC Std Medium" panose="02000603050000020004" pitchFamily="50" charset="0"/>
                        </a:rPr>
                      </a:br>
                      <a:r>
                        <a:rPr lang="nl-BE" sz="1800" dirty="0" smtClean="0">
                          <a:latin typeface="Stone Sans ITC Std Medium" panose="02000603050000020004" pitchFamily="50" charset="0"/>
                        </a:rPr>
                        <a:t>T</a:t>
                      </a:r>
                      <a:r>
                        <a:rPr lang="nl-BE" sz="1800" baseline="0" dirty="0" smtClean="0">
                          <a:latin typeface="Stone Sans ITC Std Medium" panose="02000603050000020004" pitchFamily="50" charset="0"/>
                        </a:rPr>
                        <a:t> presents, S listen</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Lecture</a:t>
                      </a:r>
                      <a:endParaRPr lang="nl-BE" sz="1800" baseline="0" dirty="0" smtClean="0">
                        <a:latin typeface="Stone Sans ITC Std Medium" panose="02000603050000020004" pitchFamily="50" charset="0"/>
                      </a:endParaRPr>
                    </a:p>
                    <a:p>
                      <a:r>
                        <a:rPr lang="nl-BE" sz="1800" baseline="0" dirty="0" smtClean="0">
                          <a:latin typeface="Stone Sans ITC Std Medium" panose="02000603050000020004" pitchFamily="50" charset="0"/>
                        </a:rPr>
                        <a:t>Demo</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Audio/video recordings</a:t>
                      </a:r>
                    </a:p>
                    <a:p>
                      <a:r>
                        <a:rPr lang="nl-BE" sz="1800" dirty="0" smtClean="0">
                          <a:latin typeface="Stone Sans ITC Std Medium" panose="02000603050000020004" pitchFamily="50" charset="0"/>
                        </a:rPr>
                        <a:t>Screencasting</a:t>
                      </a:r>
                    </a:p>
                    <a:p>
                      <a:r>
                        <a:rPr lang="nl-BE" sz="1800" dirty="0" smtClean="0">
                          <a:latin typeface="Stone Sans ITC Std Medium" panose="02000603050000020004" pitchFamily="50" charset="0"/>
                        </a:rPr>
                        <a:t>Webcolleges</a:t>
                      </a:r>
                    </a:p>
                    <a:p>
                      <a:r>
                        <a:rPr lang="nl-BE" sz="1800" dirty="0" smtClean="0">
                          <a:latin typeface="Stone Sans ITC Std Medium" panose="02000603050000020004" pitchFamily="50" charset="0"/>
                        </a:rPr>
                        <a:t>Video communication</a:t>
                      </a:r>
                      <a:endParaRPr lang="nl-BE" sz="1800" dirty="0">
                        <a:latin typeface="Stone Sans ITC Std Medium" panose="02000603050000020004" pitchFamily="50" charset="0"/>
                      </a:endParaRPr>
                    </a:p>
                  </a:txBody>
                  <a:tcPr marT="45714" marB="45714"/>
                </a:tc>
              </a:tr>
              <a:tr h="1737114">
                <a:tc>
                  <a:txBody>
                    <a:bodyPr/>
                    <a:lstStyle/>
                    <a:p>
                      <a:r>
                        <a:rPr lang="nl-BE" sz="1800" b="1" dirty="0" smtClean="0">
                          <a:latin typeface="Stone Sans ITC Std Medium" panose="02000603050000020004" pitchFamily="50" charset="0"/>
                        </a:rPr>
                        <a:t>Interaction</a:t>
                      </a:r>
                      <a:r>
                        <a:rPr lang="nl-BE" sz="1800" dirty="0" smtClean="0">
                          <a:latin typeface="Stone Sans ITC Std Medium" panose="02000603050000020004" pitchFamily="50" charset="0"/>
                        </a:rPr>
                        <a:t>:</a:t>
                      </a:r>
                    </a:p>
                    <a:p>
                      <a:r>
                        <a:rPr lang="nl-BE" sz="1800" dirty="0" smtClean="0">
                          <a:latin typeface="Stone Sans ITC Std Medium" panose="02000603050000020004" pitchFamily="50" charset="0"/>
                        </a:rPr>
                        <a:t>T interacts/</a:t>
                      </a:r>
                      <a:r>
                        <a:rPr lang="nl-BE" sz="1800" baseline="0" dirty="0" smtClean="0">
                          <a:latin typeface="Stone Sans ITC Std Medium" panose="02000603050000020004" pitchFamily="50" charset="0"/>
                        </a:rPr>
                        <a:t> communicates,</a:t>
                      </a:r>
                      <a:br>
                        <a:rPr lang="nl-BE" sz="1800" baseline="0" dirty="0" smtClean="0">
                          <a:latin typeface="Stone Sans ITC Std Medium" panose="02000603050000020004" pitchFamily="50" charset="0"/>
                        </a:rPr>
                      </a:br>
                      <a:r>
                        <a:rPr lang="nl-BE" sz="1800" baseline="0" dirty="0" smtClean="0">
                          <a:latin typeface="Stone Sans ITC Std Medium" panose="02000603050000020004" pitchFamily="50" charset="0"/>
                        </a:rPr>
                        <a:t>S communicate with each other</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Brainstorm</a:t>
                      </a:r>
                    </a:p>
                    <a:p>
                      <a:r>
                        <a:rPr lang="nl-BE" sz="1800" dirty="0" smtClean="0">
                          <a:latin typeface="Stone Sans ITC Std Medium" panose="02000603050000020004" pitchFamily="50" charset="0"/>
                        </a:rPr>
                        <a:t>Discussion</a:t>
                      </a:r>
                    </a:p>
                    <a:p>
                      <a:r>
                        <a:rPr lang="nl-BE" sz="1800" dirty="0" smtClean="0">
                          <a:latin typeface="Stone Sans ITC Std Medium" panose="02000603050000020004" pitchFamily="50" charset="0"/>
                        </a:rPr>
                        <a:t>Debate</a:t>
                      </a:r>
                    </a:p>
                    <a:p>
                      <a:r>
                        <a:rPr lang="nl-BE" sz="1800" dirty="0" smtClean="0">
                          <a:latin typeface="Stone Sans ITC Std Medium" panose="02000603050000020004" pitchFamily="50" charset="0"/>
                        </a:rPr>
                        <a:t>Role</a:t>
                      </a:r>
                      <a:r>
                        <a:rPr lang="nl-BE" sz="1800" baseline="0" dirty="0" smtClean="0">
                          <a:latin typeface="Stone Sans ITC Std Medium" panose="02000603050000020004" pitchFamily="50" charset="0"/>
                        </a:rPr>
                        <a:t> play</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Mindmapping</a:t>
                      </a:r>
                    </a:p>
                    <a:p>
                      <a:r>
                        <a:rPr lang="nl-BE" sz="1800" dirty="0" smtClean="0">
                          <a:latin typeface="Stone Sans ITC Std Medium" panose="02000603050000020004" pitchFamily="50" charset="0"/>
                        </a:rPr>
                        <a:t>Forum</a:t>
                      </a:r>
                    </a:p>
                    <a:p>
                      <a:r>
                        <a:rPr lang="nl-BE" sz="1800" dirty="0" smtClean="0">
                          <a:latin typeface="Stone Sans ITC Std Medium" panose="02000603050000020004" pitchFamily="50" charset="0"/>
                        </a:rPr>
                        <a:t>Weblog</a:t>
                      </a:r>
                    </a:p>
                    <a:p>
                      <a:r>
                        <a:rPr lang="nl-BE" sz="1800" dirty="0" smtClean="0">
                          <a:latin typeface="Stone Sans ITC Std Medium" panose="02000603050000020004" pitchFamily="50" charset="0"/>
                        </a:rPr>
                        <a:t>Edugames</a:t>
                      </a:r>
                    </a:p>
                    <a:p>
                      <a:r>
                        <a:rPr lang="nl-BE" sz="1800" dirty="0" smtClean="0">
                          <a:latin typeface="Stone Sans ITC Std Medium" panose="02000603050000020004" pitchFamily="50" charset="0"/>
                        </a:rPr>
                        <a:t>Virtual</a:t>
                      </a:r>
                      <a:r>
                        <a:rPr lang="nl-BE" sz="1800" baseline="0" dirty="0" smtClean="0">
                          <a:latin typeface="Stone Sans ITC Std Medium" panose="02000603050000020004" pitchFamily="50" charset="0"/>
                        </a:rPr>
                        <a:t> world</a:t>
                      </a:r>
                    </a:p>
                    <a:p>
                      <a:r>
                        <a:rPr lang="nl-BE" sz="1800" baseline="0" dirty="0" smtClean="0">
                          <a:latin typeface="Stone Sans ITC Std Medium" panose="02000603050000020004" pitchFamily="50" charset="0"/>
                        </a:rPr>
                        <a:t>Video communication</a:t>
                      </a:r>
                      <a:endParaRPr lang="nl-BE" sz="1800" dirty="0">
                        <a:latin typeface="Stone Sans ITC Std Medium" panose="02000603050000020004" pitchFamily="50" charset="0"/>
                      </a:endParaRPr>
                    </a:p>
                  </a:txBody>
                  <a:tcPr marT="45714" marB="45714"/>
                </a:tc>
              </a:tr>
              <a:tr h="1188552">
                <a:tc>
                  <a:txBody>
                    <a:bodyPr/>
                    <a:lstStyle/>
                    <a:p>
                      <a:r>
                        <a:rPr lang="nl-BE" sz="1800" b="1" dirty="0" smtClean="0">
                          <a:latin typeface="Stone Sans ITC Std Medium" panose="02000603050000020004" pitchFamily="50" charset="0"/>
                        </a:rPr>
                        <a:t>Collaboration </a:t>
                      </a:r>
                      <a:r>
                        <a:rPr lang="nl-BE" sz="1800" dirty="0" smtClean="0">
                          <a:latin typeface="Stone Sans ITC Std Medium" panose="02000603050000020004" pitchFamily="50" charset="0"/>
                        </a:rPr>
                        <a:t>:</a:t>
                      </a:r>
                    </a:p>
                    <a:p>
                      <a:r>
                        <a:rPr lang="nl-BE" sz="1800" dirty="0" smtClean="0">
                          <a:latin typeface="Stone Sans ITC Std Medium" panose="02000603050000020004" pitchFamily="50" charset="0"/>
                        </a:rPr>
                        <a:t>T guides / coaches</a:t>
                      </a:r>
                    </a:p>
                    <a:p>
                      <a:r>
                        <a:rPr lang="nl-BE" sz="1800" dirty="0" smtClean="0">
                          <a:latin typeface="Stone Sans ITC Std Medium" panose="02000603050000020004" pitchFamily="50" charset="0"/>
                        </a:rPr>
                        <a:t>S work</a:t>
                      </a:r>
                      <a:r>
                        <a:rPr lang="nl-BE" sz="1800" baseline="0" dirty="0" smtClean="0">
                          <a:latin typeface="Stone Sans ITC Std Medium" panose="02000603050000020004" pitchFamily="50" charset="0"/>
                        </a:rPr>
                        <a:t> </a:t>
                      </a:r>
                      <a:r>
                        <a:rPr lang="nl-BE" sz="1800" dirty="0" smtClean="0">
                          <a:latin typeface="Stone Sans ITC Std Medium" panose="02000603050000020004" pitchFamily="50" charset="0"/>
                        </a:rPr>
                        <a:t>together</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Project</a:t>
                      </a:r>
                    </a:p>
                    <a:p>
                      <a:r>
                        <a:rPr lang="nl-BE" sz="1800" dirty="0" smtClean="0">
                          <a:latin typeface="Stone Sans ITC Std Medium" panose="02000603050000020004" pitchFamily="50" charset="0"/>
                        </a:rPr>
                        <a:t>Group</a:t>
                      </a:r>
                      <a:r>
                        <a:rPr lang="nl-BE" sz="1800" baseline="0" dirty="0" smtClean="0">
                          <a:latin typeface="Stone Sans ITC Std Medium" panose="02000603050000020004" pitchFamily="50" charset="0"/>
                        </a:rPr>
                        <a:t> </a:t>
                      </a:r>
                      <a:r>
                        <a:rPr lang="nl-BE" sz="1800" dirty="0" smtClean="0">
                          <a:latin typeface="Stone Sans ITC Std Medium" panose="02000603050000020004" pitchFamily="50" charset="0"/>
                        </a:rPr>
                        <a:t>work</a:t>
                      </a:r>
                      <a:endParaRPr lang="nl-BE" sz="1800" dirty="0">
                        <a:latin typeface="Stone Sans ITC Std Medium" panose="02000603050000020004" pitchFamily="50" charset="0"/>
                      </a:endParaRPr>
                    </a:p>
                  </a:txBody>
                  <a:tcPr marT="45714" marB="45714"/>
                </a:tc>
                <a:tc>
                  <a:txBody>
                    <a:bodyPr/>
                    <a:lstStyle/>
                    <a:p>
                      <a:r>
                        <a:rPr lang="nl-BE" sz="1800" dirty="0" smtClean="0">
                          <a:latin typeface="Stone Sans ITC Std Medium" panose="02000603050000020004" pitchFamily="50" charset="0"/>
                        </a:rPr>
                        <a:t>Virtual classroom</a:t>
                      </a:r>
                    </a:p>
                    <a:p>
                      <a:r>
                        <a:rPr lang="nl-BE" sz="1800" dirty="0" smtClean="0">
                          <a:latin typeface="Stone Sans ITC Std Medium" panose="02000603050000020004" pitchFamily="50" charset="0"/>
                        </a:rPr>
                        <a:t>Collaborative workspace</a:t>
                      </a:r>
                    </a:p>
                    <a:p>
                      <a:r>
                        <a:rPr lang="nl-BE" sz="1800" dirty="0" smtClean="0">
                          <a:latin typeface="Stone Sans ITC Std Medium" panose="02000603050000020004" pitchFamily="50" charset="0"/>
                        </a:rPr>
                        <a:t>Social media</a:t>
                      </a:r>
                    </a:p>
                    <a:p>
                      <a:r>
                        <a:rPr lang="nl-BE" sz="1800" dirty="0" smtClean="0">
                          <a:latin typeface="Stone Sans ITC Std Medium" panose="02000603050000020004" pitchFamily="50" charset="0"/>
                        </a:rPr>
                        <a:t>ePortfolio</a:t>
                      </a:r>
                      <a:endParaRPr lang="nl-BE" sz="1800" dirty="0">
                        <a:latin typeface="Stone Sans ITC Std Medium" panose="02000603050000020004" pitchFamily="50" charset="0"/>
                      </a:endParaRPr>
                    </a:p>
                  </a:txBody>
                  <a:tcPr marT="45714" marB="45714"/>
                </a:tc>
              </a:tr>
            </a:tbl>
          </a:graphicData>
        </a:graphic>
      </p:graphicFrame>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Question Mark, Why, Problem, Solution, Thi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12192000" cy="737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Box 4"/>
          <p:cNvSpPr txBox="1">
            <a:spLocks noChangeArrowheads="1"/>
          </p:cNvSpPr>
          <p:nvPr/>
        </p:nvSpPr>
        <p:spPr bwMode="auto">
          <a:xfrm>
            <a:off x="7467600" y="3886200"/>
            <a:ext cx="3124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a:solidFill>
                  <a:schemeClr val="bg1"/>
                </a:solidFill>
              </a:rPr>
              <a:t>Questions?</a:t>
            </a:r>
          </a:p>
          <a:p>
            <a:r>
              <a:rPr lang="en-US" altLang="en-US">
                <a:solidFill>
                  <a:schemeClr val="bg1"/>
                </a:solidFill>
              </a:rPr>
              <a:t>Suggestions?</a:t>
            </a: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5381</TotalTime>
  <Words>1112</Words>
  <Application>Microsoft Office PowerPoint</Application>
  <PresentationFormat>Widescreen</PresentationFormat>
  <Paragraphs>202</Paragraphs>
  <Slides>28</Slides>
  <Notes>6</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Stone Sans ITC Std Medium</vt:lpstr>
      <vt:lpstr>Calibri</vt:lpstr>
      <vt:lpstr>Times New Roman</vt:lpstr>
      <vt:lpstr>Cambria</vt:lpstr>
      <vt:lpstr>Calibri Light</vt:lpstr>
      <vt:lpstr>Helvetica Neue</vt:lpstr>
      <vt:lpstr>Office Theme</vt:lpstr>
      <vt:lpstr>eLearning Design</vt:lpstr>
      <vt:lpstr>Scenario</vt:lpstr>
      <vt:lpstr>Formats</vt:lpstr>
      <vt:lpstr>Components</vt:lpstr>
      <vt:lpstr>Instructional Design</vt:lpstr>
      <vt:lpstr>Instructional design</vt:lpstr>
      <vt:lpstr>Instructional Design</vt:lpstr>
      <vt:lpstr>PowerPoint Presentation</vt:lpstr>
      <vt:lpstr>ADDIE</vt:lpstr>
      <vt:lpstr>Scenario</vt:lpstr>
      <vt:lpstr>PowerPoint Presentation</vt:lpstr>
      <vt:lpstr>1. Analysis</vt:lpstr>
      <vt:lpstr>Task: Learner Characteristics</vt:lpstr>
      <vt:lpstr>PowerPoint Presentation</vt:lpstr>
      <vt:lpstr>Digital natives</vt:lpstr>
      <vt:lpstr>PowerPoint Presentation</vt:lpstr>
      <vt:lpstr>PowerPoint Presentation</vt:lpstr>
      <vt:lpstr>Context Analysis</vt:lpstr>
      <vt:lpstr>PowerPoint Presentation</vt:lpstr>
      <vt:lpstr>Task</vt:lpstr>
      <vt:lpstr>SWOT</vt:lpstr>
      <vt:lpstr>2. Design</vt:lpstr>
      <vt:lpstr>Reflection</vt:lpstr>
      <vt:lpstr>PowerPoint Presentation</vt:lpstr>
      <vt:lpstr>Reflection (Journal entry)</vt:lpstr>
      <vt:lpstr>Top tools for learning</vt:lpstr>
      <vt:lpstr>PowerPoint Presentation</vt:lpstr>
      <vt:lpstr>PowerPoint Presentation</vt:lpstr>
    </vt:vector>
  </TitlesOfParts>
  <Company>UWW</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TeacherFutures</dc:creator>
  <cp:lastModifiedBy>The Njagihs</cp:lastModifiedBy>
  <cp:revision>91</cp:revision>
  <cp:lastPrinted>1601-01-01T00:00:00Z</cp:lastPrinted>
  <dcterms:created xsi:type="dcterms:W3CDTF">2002-03-03T23:12:34Z</dcterms:created>
  <dcterms:modified xsi:type="dcterms:W3CDTF">2018-05-03T06:25:13Z</dcterms:modified>
</cp:coreProperties>
</file>