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24"/>
  </p:notesMasterIdLst>
  <p:sldIdLst>
    <p:sldId id="256" r:id="rId2"/>
    <p:sldId id="257" r:id="rId3"/>
    <p:sldId id="259" r:id="rId4"/>
    <p:sldId id="268" r:id="rId5"/>
    <p:sldId id="260" r:id="rId6"/>
    <p:sldId id="269" r:id="rId7"/>
    <p:sldId id="261" r:id="rId8"/>
    <p:sldId id="272" r:id="rId9"/>
    <p:sldId id="262" r:id="rId10"/>
    <p:sldId id="265" r:id="rId11"/>
    <p:sldId id="263" r:id="rId12"/>
    <p:sldId id="266" r:id="rId13"/>
    <p:sldId id="264" r:id="rId14"/>
    <p:sldId id="267" r:id="rId15"/>
    <p:sldId id="271" r:id="rId16"/>
    <p:sldId id="258" r:id="rId17"/>
    <p:sldId id="270" r:id="rId18"/>
    <p:sldId id="273" r:id="rId19"/>
    <p:sldId id="274" r:id="rId20"/>
    <p:sldId id="275" r:id="rId21"/>
    <p:sldId id="276" r:id="rId22"/>
    <p:sldId id="277" r:id="rId23"/>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1pPr>
    <a:lvl2pPr marL="4556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2pPr>
    <a:lvl3pPr marL="9128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3pPr>
    <a:lvl4pPr marL="13700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4pPr>
    <a:lvl5pPr marL="18272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5pPr>
    <a:lvl6pPr marL="2286000" algn="l" defTabSz="914400" rtl="0" eaLnBrk="1" latinLnBrk="0" hangingPunct="1">
      <a:defRPr sz="2400" kern="1200">
        <a:solidFill>
          <a:schemeClr val="tx1"/>
        </a:solidFill>
        <a:latin typeface="Arial" panose="020B0604020202020204" pitchFamily="34" charset="0"/>
        <a:ea typeface="+mn-ea"/>
        <a:cs typeface="+mn-cs"/>
      </a:defRPr>
    </a:lvl6pPr>
    <a:lvl7pPr marL="2743200" algn="l" defTabSz="914400" rtl="0" eaLnBrk="1" latinLnBrk="0" hangingPunct="1">
      <a:defRPr sz="2400" kern="1200">
        <a:solidFill>
          <a:schemeClr val="tx1"/>
        </a:solidFill>
        <a:latin typeface="Arial" panose="020B0604020202020204" pitchFamily="34" charset="0"/>
        <a:ea typeface="+mn-ea"/>
        <a:cs typeface="+mn-cs"/>
      </a:defRPr>
    </a:lvl7pPr>
    <a:lvl8pPr marL="3200400" algn="l" defTabSz="914400" rtl="0" eaLnBrk="1" latinLnBrk="0" hangingPunct="1">
      <a:defRPr sz="2400" kern="1200">
        <a:solidFill>
          <a:schemeClr val="tx1"/>
        </a:solidFill>
        <a:latin typeface="Arial" panose="020B0604020202020204" pitchFamily="34" charset="0"/>
        <a:ea typeface="+mn-ea"/>
        <a:cs typeface="+mn-cs"/>
      </a:defRPr>
    </a:lvl8pPr>
    <a:lvl9pPr marL="3657600" algn="l" defTabSz="914400" rtl="0" eaLnBrk="1" latinLnBrk="0" hangingPunct="1">
      <a:defRPr sz="2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79BD"/>
    <a:srgbClr val="6E6F6E"/>
    <a:srgbClr val="0099CC"/>
    <a:srgbClr val="FFCC66"/>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47" autoAdjust="0"/>
    <p:restoredTop sz="82215" autoAdjust="0"/>
  </p:normalViewPr>
  <p:slideViewPr>
    <p:cSldViewPr>
      <p:cViewPr varScale="1">
        <p:scale>
          <a:sx n="62" d="100"/>
          <a:sy n="62" d="100"/>
        </p:scale>
        <p:origin x="1074" y="60"/>
      </p:cViewPr>
      <p:guideLst>
        <p:guide orient="horz" pos="2160"/>
        <p:guide pos="3840"/>
      </p:guideLst>
    </p:cSldViewPr>
  </p:slideViewPr>
  <p:outlineViewPr>
    <p:cViewPr>
      <p:scale>
        <a:sx n="33" d="100"/>
        <a:sy n="33" d="100"/>
      </p:scale>
      <p:origin x="0" y="-13272"/>
    </p:cViewPr>
  </p:outlineViewPr>
  <p:notesTextViewPr>
    <p:cViewPr>
      <p:scale>
        <a:sx n="66" d="100"/>
        <a:sy n="66" d="100"/>
      </p:scale>
      <p:origin x="0" y="0"/>
    </p:cViewPr>
  </p:notesTextViewPr>
  <p:sorterViewPr>
    <p:cViewPr>
      <p:scale>
        <a:sx n="66" d="100"/>
        <a:sy n="66" d="100"/>
      </p:scale>
      <p:origin x="0" y="0"/>
    </p:cViewPr>
  </p:sorterViewPr>
  <p:notesViewPr>
    <p:cSldViewPr>
      <p:cViewPr>
        <p:scale>
          <a:sx n="75" d="100"/>
          <a:sy n="75" d="100"/>
        </p:scale>
        <p:origin x="1614" y="-43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08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1268" name="Rectangle 4"/>
          <p:cNvSpPr>
            <a:spLocks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09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09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DFCF46E-BC25-425C-8A30-19FAB047C57A}" type="slidenum">
              <a:rPr lang="en-US" altLang="en-US"/>
              <a:pPr>
                <a:defRPr/>
              </a:pPr>
              <a:t>‹#›</a:t>
            </a:fld>
            <a:endParaRPr lang="en-US" altLang="en-US"/>
          </a:p>
        </p:txBody>
      </p:sp>
    </p:spTree>
    <p:extLst>
      <p:ext uri="{BB962C8B-B14F-4D97-AF65-F5344CB8AC3E}">
        <p14:creationId xmlns:p14="http://schemas.microsoft.com/office/powerpoint/2010/main" val="5267741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5613"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2813"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0013"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7213"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5943" algn="l" defTabSz="914377" rtl="0" eaLnBrk="1" latinLnBrk="0" hangingPunct="1">
      <a:defRPr sz="1200" kern="1200">
        <a:solidFill>
          <a:schemeClr val="tx1"/>
        </a:solidFill>
        <a:latin typeface="+mn-lt"/>
        <a:ea typeface="+mn-ea"/>
        <a:cs typeface="+mn-cs"/>
      </a:defRPr>
    </a:lvl6pPr>
    <a:lvl7pPr marL="2743131" algn="l" defTabSz="914377" rtl="0" eaLnBrk="1" latinLnBrk="0" hangingPunct="1">
      <a:defRPr sz="1200" kern="1200">
        <a:solidFill>
          <a:schemeClr val="tx1"/>
        </a:solidFill>
        <a:latin typeface="+mn-lt"/>
        <a:ea typeface="+mn-ea"/>
        <a:cs typeface="+mn-cs"/>
      </a:defRPr>
    </a:lvl7pPr>
    <a:lvl8pPr marL="3200320" algn="l" defTabSz="914377" rtl="0" eaLnBrk="1" latinLnBrk="0" hangingPunct="1">
      <a:defRPr sz="1200" kern="1200">
        <a:solidFill>
          <a:schemeClr val="tx1"/>
        </a:solidFill>
        <a:latin typeface="+mn-lt"/>
        <a:ea typeface="+mn-ea"/>
        <a:cs typeface="+mn-cs"/>
      </a:defRPr>
    </a:lvl8pPr>
    <a:lvl9pPr marL="3657509" algn="l" defTabSz="9143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Since each microlearning object serves a specific objective, the forms they take are diverse and dependent on the intended learning outcome. </a:t>
            </a:r>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16C36F0-AF24-4478-B63E-E299DEF33B42}" type="slidenum">
              <a:rPr lang="en-US" altLang="en-US" smtClean="0"/>
              <a:pPr/>
              <a:t>2</a:t>
            </a:fld>
            <a:endParaRPr lang="en-US" altLang="en-US" smtClean="0"/>
          </a:p>
        </p:txBody>
      </p:sp>
    </p:spTree>
    <p:extLst>
      <p:ext uri="{BB962C8B-B14F-4D97-AF65-F5344CB8AC3E}">
        <p14:creationId xmlns:p14="http://schemas.microsoft.com/office/powerpoint/2010/main" val="257820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2D2E131-3665-4184-BCB1-1EB3762FA8AA}" type="slidenum">
              <a:rPr lang="en-US" altLang="en-US" smtClean="0"/>
              <a:pPr/>
              <a:t>3</a:t>
            </a:fld>
            <a:endParaRPr lang="en-US" altLang="en-US" smtClean="0"/>
          </a:p>
        </p:txBody>
      </p:sp>
    </p:spTree>
    <p:extLst>
      <p:ext uri="{BB962C8B-B14F-4D97-AF65-F5344CB8AC3E}">
        <p14:creationId xmlns:p14="http://schemas.microsoft.com/office/powerpoint/2010/main" val="4068718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According to the Oxford dictionary, the term “social media” can be defined as websites and applications that enable users to create and share content or to participate in social networking.  Essentially, this means that the internet and its tools can be used to communicate in new, constructive and collaborative ways, enabling us to work together and communicate remotely - at the same time, or at different times. </a:t>
            </a:r>
          </a:p>
          <a:p>
            <a:r>
              <a:rPr lang="en-US" altLang="en-US" smtClean="0">
                <a:latin typeface="Arial" panose="020B0604020202020204" pitchFamily="34" charset="0"/>
              </a:rPr>
              <a:t> </a:t>
            </a:r>
          </a:p>
          <a:p>
            <a:r>
              <a:rPr lang="en-US" altLang="en-US" smtClean="0">
                <a:latin typeface="Arial" panose="020B0604020202020204" pitchFamily="34" charset="0"/>
              </a:rPr>
              <a:t>Social media platforms such as Facebook, LinkedIn Twitter and WhatsApp enable social learning i.e. learning with and from others. It facilitates a personal experience since learning is not taking place in conventional formal learning environment. Furthermore, the bite-sized communication that takes place on social media platforms characterized by a preference for smaller pieces of information is very much aligned with microlearning. Content can be easily accessed and shared across multiple devices using features such as chat, comment share, like etc.  </a:t>
            </a:r>
          </a:p>
          <a:p>
            <a:endParaRPr lang="en-US" altLang="en-US" smtClean="0">
              <a:latin typeface="Arial" panose="020B0604020202020204" pitchFamily="34" charset="0"/>
            </a:endParaRP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76E71F77-ACCD-498B-952A-C92251EC9AAF}" type="slidenum">
              <a:rPr lang="en-US" altLang="en-US" smtClean="0"/>
              <a:pPr/>
              <a:t>13</a:t>
            </a:fld>
            <a:endParaRPr lang="en-US" altLang="en-US" smtClean="0"/>
          </a:p>
        </p:txBody>
      </p:sp>
    </p:spTree>
    <p:extLst>
      <p:ext uri="{BB962C8B-B14F-4D97-AF65-F5344CB8AC3E}">
        <p14:creationId xmlns:p14="http://schemas.microsoft.com/office/powerpoint/2010/main" val="3690552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Add more</a:t>
            </a: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E450204-B6EB-4F26-B30D-7EB636180B3D}" type="slidenum">
              <a:rPr lang="en-US" altLang="en-US" smtClean="0"/>
              <a:pPr/>
              <a:t>15</a:t>
            </a:fld>
            <a:endParaRPr lang="en-US" altLang="en-US" smtClean="0"/>
          </a:p>
        </p:txBody>
      </p:sp>
    </p:spTree>
    <p:extLst>
      <p:ext uri="{BB962C8B-B14F-4D97-AF65-F5344CB8AC3E}">
        <p14:creationId xmlns:p14="http://schemas.microsoft.com/office/powerpoint/2010/main" val="1107213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The learners will just need to open the app and point it to the relevant section in the printed material to view the multimedia resources on the phone. The app will also keep track of their use of learning resources, store links to the resources on the device, enable them to add study notes and share the resource on social media. </a:t>
            </a:r>
          </a:p>
          <a:p>
            <a:endParaRPr lang="en-US" altLang="en-US" smtClean="0">
              <a:latin typeface="Arial" panose="020B0604020202020204" pitchFamily="34" charset="0"/>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7C38F4C-365B-4A84-8448-131CD9042810}" type="slidenum">
              <a:rPr lang="en-US" altLang="en-US" smtClean="0"/>
              <a:pPr/>
              <a:t>16</a:t>
            </a:fld>
            <a:endParaRPr lang="en-US" altLang="en-US" smtClean="0"/>
          </a:p>
        </p:txBody>
      </p:sp>
    </p:spTree>
    <p:extLst>
      <p:ext uri="{BB962C8B-B14F-4D97-AF65-F5344CB8AC3E}">
        <p14:creationId xmlns:p14="http://schemas.microsoft.com/office/powerpoint/2010/main" val="1555899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AFBE27F-FB11-40BD-B7B1-45B2BC0A3E0D}" type="slidenum">
              <a:rPr lang="en-US" altLang="en-US" smtClean="0"/>
              <a:pPr/>
              <a:t>20</a:t>
            </a:fld>
            <a:endParaRPr lang="en-US" altLang="en-US" smtClean="0"/>
          </a:p>
        </p:txBody>
      </p:sp>
    </p:spTree>
    <p:extLst>
      <p:ext uri="{BB962C8B-B14F-4D97-AF65-F5344CB8AC3E}">
        <p14:creationId xmlns:p14="http://schemas.microsoft.com/office/powerpoint/2010/main" val="21291722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4" name="Straight Connector 3"/>
          <p:cNvCxnSpPr/>
          <p:nvPr userDrawn="1"/>
        </p:nvCxnSpPr>
        <p:spPr>
          <a:xfrm>
            <a:off x="2057400" y="5094288"/>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2057400" y="3733801"/>
            <a:ext cx="7010400" cy="1238580"/>
          </a:xfrm>
        </p:spPr>
        <p:txBody>
          <a:bodyPr anchor="b">
            <a:noAutofit/>
          </a:bodyPr>
          <a:lstStyle>
            <a:lvl1pPr algn="l">
              <a:defRPr sz="44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057400" y="5094850"/>
            <a:ext cx="7010400" cy="788637"/>
          </a:xfrm>
        </p:spPr>
        <p:txBody>
          <a:bodyPr/>
          <a:lstStyle>
            <a:lvl1pPr marL="0" indent="0" algn="l">
              <a:buNone/>
              <a:defRPr sz="2400">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11753CB-1735-4116-B1C1-873A9AF444C4}" type="slidenum">
              <a:rPr lang="en-US" altLang="en-US"/>
              <a:pPr>
                <a:defRPr/>
              </a:pPr>
              <a:t>‹#›</a:t>
            </a:fld>
            <a:endParaRPr lang="en-US" altLang="en-US"/>
          </a:p>
        </p:txBody>
      </p:sp>
    </p:spTree>
    <p:extLst>
      <p:ext uri="{BB962C8B-B14F-4D97-AF65-F5344CB8AC3E}">
        <p14:creationId xmlns:p14="http://schemas.microsoft.com/office/powerpoint/2010/main" val="2041042687"/>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4A60239-8669-498D-92D1-66802BA2489C}" type="slidenum">
              <a:rPr lang="en-US" altLang="en-US"/>
              <a:pPr>
                <a:defRPr/>
              </a:pPr>
              <a:t>‹#›</a:t>
            </a:fld>
            <a:endParaRPr lang="en-US" altLang="en-US"/>
          </a:p>
        </p:txBody>
      </p:sp>
    </p:spTree>
    <p:extLst>
      <p:ext uri="{BB962C8B-B14F-4D97-AF65-F5344CB8AC3E}">
        <p14:creationId xmlns:p14="http://schemas.microsoft.com/office/powerpoint/2010/main" val="3791611860"/>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question">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0" indent="0">
              <a:buNone/>
              <a:defRPr/>
            </a:lvl1pPr>
            <a:lvl2pPr marL="457189" indent="0">
              <a:buNone/>
              <a:defRPr/>
            </a:lvl2pPr>
            <a:lvl3pPr marL="914377" indent="0">
              <a:buNone/>
              <a:defRPr/>
            </a:lvl3pPr>
            <a:lvl4pPr marL="1371566" indent="0">
              <a:buNone/>
              <a:defRPr/>
            </a:lvl4pPr>
            <a:lvl5pPr marL="1828755" indent="0">
              <a:buNone/>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4740C1B-E7A3-4256-A07E-86A499333578}" type="slidenum">
              <a:rPr lang="en-US" altLang="en-US"/>
              <a:pPr>
                <a:defRPr/>
              </a:pPr>
              <a:t>‹#›</a:t>
            </a:fld>
            <a:endParaRPr lang="en-US" altLang="en-US"/>
          </a:p>
        </p:txBody>
      </p:sp>
    </p:spTree>
    <p:extLst>
      <p:ext uri="{BB962C8B-B14F-4D97-AF65-F5344CB8AC3E}">
        <p14:creationId xmlns:p14="http://schemas.microsoft.com/office/powerpoint/2010/main" val="2994371273"/>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userDrawn="1"/>
        </p:nvCxnSpPr>
        <p:spPr>
          <a:xfrm>
            <a:off x="2057400" y="3733800"/>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2057400" y="5094288"/>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8200" y="3733800"/>
            <a:ext cx="8382000" cy="1219200"/>
          </a:xfrm>
        </p:spPr>
        <p:txBody>
          <a:bodyPr anchor="b">
            <a:normAutofit/>
          </a:bodyPr>
          <a:lstStyle>
            <a:lvl1pPr>
              <a:defRPr sz="4400">
                <a:solidFill>
                  <a:srgbClr val="6E6F6E"/>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838200" y="5105400"/>
            <a:ext cx="8305800" cy="984251"/>
          </a:xfrm>
        </p:spPr>
        <p:txBody>
          <a:bodyPr/>
          <a:lstStyle>
            <a:lvl1pPr marL="0" indent="0">
              <a:buNone/>
              <a:defRPr sz="2400">
                <a:solidFill>
                  <a:srgbClr val="6E6F6E"/>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80652C4-6001-432C-9E76-76F8F07FD858}" type="slidenum">
              <a:rPr lang="en-US" altLang="en-US"/>
              <a:pPr>
                <a:defRPr/>
              </a:pPr>
              <a:t>‹#›</a:t>
            </a:fld>
            <a:endParaRPr lang="en-US" altLang="en-US"/>
          </a:p>
        </p:txBody>
      </p:sp>
    </p:spTree>
    <p:extLst>
      <p:ext uri="{BB962C8B-B14F-4D97-AF65-F5344CB8AC3E}">
        <p14:creationId xmlns:p14="http://schemas.microsoft.com/office/powerpoint/2010/main" val="942538919"/>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490A484C-BB0C-4E4A-8539-C374CA7A2025}" type="slidenum">
              <a:rPr lang="en-US" altLang="en-US"/>
              <a:pPr>
                <a:defRPr/>
              </a:pPr>
              <a:t>‹#›</a:t>
            </a:fld>
            <a:endParaRPr lang="en-US" altLang="en-US"/>
          </a:p>
        </p:txBody>
      </p:sp>
    </p:spTree>
    <p:extLst>
      <p:ext uri="{BB962C8B-B14F-4D97-AF65-F5344CB8AC3E}">
        <p14:creationId xmlns:p14="http://schemas.microsoft.com/office/powerpoint/2010/main" val="2882419854"/>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365125"/>
            <a:ext cx="10515600" cy="1325563"/>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6"/>
          <p:cNvSpPr>
            <a:spLocks noGrp="1"/>
          </p:cNvSpPr>
          <p:nvPr>
            <p:ph type="dt" sz="half" idx="10"/>
          </p:nvPr>
        </p:nvSpPr>
        <p:spPr/>
        <p:txBody>
          <a:bodyPr/>
          <a:lstStyle>
            <a:lvl1pPr>
              <a:defRPr/>
            </a:lvl1pPr>
          </a:lstStyle>
          <a:p>
            <a:pPr>
              <a:defRPr/>
            </a:pPr>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0803C8F4-D129-4C6F-8EB4-956D0905DA21}" type="slidenum">
              <a:rPr lang="en-US" altLang="en-US"/>
              <a:pPr>
                <a:defRPr/>
              </a:pPr>
              <a:t>‹#›</a:t>
            </a:fld>
            <a:endParaRPr lang="en-US" altLang="en-US"/>
          </a:p>
        </p:txBody>
      </p:sp>
    </p:spTree>
    <p:extLst>
      <p:ext uri="{BB962C8B-B14F-4D97-AF65-F5344CB8AC3E}">
        <p14:creationId xmlns:p14="http://schemas.microsoft.com/office/powerpoint/2010/main" val="4271032158"/>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8B8DFBB2-58B5-4D15-A849-7CE5E51F16A1}" type="slidenum">
              <a:rPr lang="en-US" altLang="en-US"/>
              <a:pPr>
                <a:defRPr/>
              </a:pPr>
              <a:t>‹#›</a:t>
            </a:fld>
            <a:endParaRPr lang="en-US" altLang="en-US"/>
          </a:p>
        </p:txBody>
      </p:sp>
    </p:spTree>
    <p:extLst>
      <p:ext uri="{BB962C8B-B14F-4D97-AF65-F5344CB8AC3E}">
        <p14:creationId xmlns:p14="http://schemas.microsoft.com/office/powerpoint/2010/main" val="1660745977"/>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BED4767-3BEC-4089-887D-C9A271C54EFB}" type="slidenum">
              <a:rPr lang="en-US" altLang="en-US"/>
              <a:pPr>
                <a:defRPr/>
              </a:pPr>
              <a:t>‹#›</a:t>
            </a:fld>
            <a:endParaRPr lang="en-US" altLang="en-US"/>
          </a:p>
        </p:txBody>
      </p:sp>
    </p:spTree>
    <p:extLst>
      <p:ext uri="{BB962C8B-B14F-4D97-AF65-F5344CB8AC3E}">
        <p14:creationId xmlns:p14="http://schemas.microsoft.com/office/powerpoint/2010/main" val="2851375686"/>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BE4D6BEF-68C8-476F-B514-D08A64405BFE}" type="slidenum">
              <a:rPr lang="en-US" altLang="en-US"/>
              <a:pPr>
                <a:defRPr/>
              </a:pPr>
              <a:t>‹#›</a:t>
            </a:fld>
            <a:endParaRPr lang="en-US" altLang="en-US"/>
          </a:p>
        </p:txBody>
      </p:sp>
    </p:spTree>
    <p:extLst>
      <p:ext uri="{BB962C8B-B14F-4D97-AF65-F5344CB8AC3E}">
        <p14:creationId xmlns:p14="http://schemas.microsoft.com/office/powerpoint/2010/main" val="2144459389"/>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6"/>
            <a:ext cx="6172200" cy="4873625"/>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US" noProof="0" smtClean="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3E789FAE-8A78-4E3F-B33A-10327B770ED1}" type="slidenum">
              <a:rPr lang="en-US" altLang="en-US"/>
              <a:pPr>
                <a:defRPr/>
              </a:pPr>
              <a:t>‹#›</a:t>
            </a:fld>
            <a:endParaRPr lang="en-US" altLang="en-US"/>
          </a:p>
        </p:txBody>
      </p:sp>
    </p:spTree>
    <p:extLst>
      <p:ext uri="{BB962C8B-B14F-4D97-AF65-F5344CB8AC3E}">
        <p14:creationId xmlns:p14="http://schemas.microsoft.com/office/powerpoint/2010/main" val="3843026970"/>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920631D-300B-4D33-9DD1-07E23EF8B829}" type="slidenum">
              <a:rPr lang="en-US" altLang="en-US"/>
              <a:pPr>
                <a:defRPr/>
              </a:pPr>
              <a:t>‹#›</a:t>
            </a:fld>
            <a:endParaRPr lang="en-US" altLang="en-US"/>
          </a:p>
        </p:txBody>
      </p:sp>
    </p:spTree>
    <p:extLst>
      <p:ext uri="{BB962C8B-B14F-4D97-AF65-F5344CB8AC3E}">
        <p14:creationId xmlns:p14="http://schemas.microsoft.com/office/powerpoint/2010/main" val="621139950"/>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0B950B7-A5A3-44F0-8B9D-7218CE2CB405}" type="slidenum">
              <a:rPr lang="en-US" altLang="en-US"/>
              <a:pPr>
                <a:defRPr/>
              </a:pPr>
              <a:t>‹#›</a:t>
            </a:fld>
            <a:endParaRPr lang="en-US" altLang="en-US"/>
          </a:p>
        </p:txBody>
      </p:sp>
    </p:spTree>
    <p:extLst>
      <p:ext uri="{BB962C8B-B14F-4D97-AF65-F5344CB8AC3E}">
        <p14:creationId xmlns:p14="http://schemas.microsoft.com/office/powerpoint/2010/main" val="3432434737"/>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defRPr>
            </a:lvl1pPr>
          </a:lstStyle>
          <a:p>
            <a:pPr>
              <a:defRPr/>
            </a:pPr>
            <a:fld id="{CC3E1239-2A0D-4BCF-926C-E3280DC38C45}"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56" r:id="rId8"/>
    <p:sldLayoutId id="2147483866" r:id="rId9"/>
    <p:sldLayoutId id="2147483867" r:id="rId10"/>
    <p:sldLayoutId id="2147483857" r:id="rId11"/>
    <p:sldLayoutId id="2147483858" r:id="rId12"/>
  </p:sldLayoutIdLst>
  <p:transition spd="slow"/>
  <p:timing>
    <p:tnLst>
      <p:par>
        <p:cTn id="1" dur="indefinite" restart="never" nodeType="tmRoot"/>
      </p:par>
    </p:tnLst>
  </p:timing>
  <p:txStyles>
    <p:titleStyle>
      <a:lvl1pPr algn="l" defTabSz="912813" rtl="0" eaLnBrk="0" fontAlgn="base" hangingPunct="0">
        <a:lnSpc>
          <a:spcPct val="90000"/>
        </a:lnSpc>
        <a:spcBef>
          <a:spcPct val="0"/>
        </a:spcBef>
        <a:spcAft>
          <a:spcPct val="0"/>
        </a:spcAft>
        <a:defRPr sz="4400" kern="1200">
          <a:solidFill>
            <a:srgbClr val="4679BD"/>
          </a:solidFill>
          <a:latin typeface="Stone Sans ITC Std Medium" panose="02000603050000020004" pitchFamily="50" charset="0"/>
          <a:ea typeface="+mj-ea"/>
          <a:cs typeface="+mj-cs"/>
        </a:defRPr>
      </a:lvl1pPr>
      <a:lvl2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2pPr>
      <a:lvl3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3pPr>
      <a:lvl4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4pPr>
      <a:lvl5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5pPr>
      <a:lvl6pPr marL="4572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6pPr>
      <a:lvl7pPr marL="9144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7pPr>
      <a:lvl8pPr marL="13716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8pPr>
      <a:lvl9pPr marL="18288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kern="1200">
          <a:solidFill>
            <a:srgbClr val="6E6F6E"/>
          </a:solidFill>
          <a:latin typeface="Stone Sans ITC Std Medium" panose="02000603050000020004" pitchFamily="50" charset="0"/>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kern="1200">
          <a:solidFill>
            <a:srgbClr val="6E6F6E"/>
          </a:solidFill>
          <a:latin typeface="Stone Sans ITC Std Medium" panose="02000603050000020004" pitchFamily="50" charset="0"/>
          <a:ea typeface="+mn-ea"/>
          <a:cs typeface="+mn-cs"/>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kern="1200">
          <a:solidFill>
            <a:srgbClr val="6E6F6E"/>
          </a:solidFill>
          <a:latin typeface="Stone Sans ITC Std Medium" panose="02000603050000020004" pitchFamily="50" charset="0"/>
          <a:ea typeface="+mn-ea"/>
          <a:cs typeface="+mn-cs"/>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video" Target="file:///C:\Users\Achoko-Njagih01\Desktop\COL\Microlearning%20Objects\Intro%20animation\Video%201\Introduction%20to%20Microlearning\Introduction%20to%20Microlearning.mp4"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audio" Target="file:///C:\Users\Achoko-Njagih01\Desktop\COL\Microlearning%20Objects\Podcast%201_Social%20%20Media%20in%20Teacher%20Training.mp3"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hyperlink" Target="http://www.qr-code-generator.co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qr-code-generator.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2057400" y="3733800"/>
            <a:ext cx="7010400" cy="1238250"/>
          </a:xfrm>
        </p:spPr>
        <p:txBody>
          <a:bodyPr/>
          <a:lstStyle/>
          <a:p>
            <a:pPr eaLnBrk="1" hangingPunct="1"/>
            <a:r>
              <a:rPr lang="en-US" altLang="en-US" sz="3600" smtClean="0"/>
              <a:t>Introduction to Microlearning</a:t>
            </a:r>
          </a:p>
        </p:txBody>
      </p:sp>
      <p:sp>
        <p:nvSpPr>
          <p:cNvPr id="12291" name="Subtitle 2"/>
          <p:cNvSpPr>
            <a:spLocks noGrp="1"/>
          </p:cNvSpPr>
          <p:nvPr>
            <p:ph type="subTitle" idx="1"/>
          </p:nvPr>
        </p:nvSpPr>
        <p:spPr>
          <a:xfrm>
            <a:off x="2057400" y="5094288"/>
            <a:ext cx="7010400" cy="788987"/>
          </a:xfrm>
        </p:spPr>
        <p:txBody>
          <a:bodyPr/>
          <a:lstStyle/>
          <a:p>
            <a:pPr eaLnBrk="1" hangingPunct="1"/>
            <a:r>
              <a:rPr lang="en-US" altLang="en-US" smtClean="0"/>
              <a:t>METHODS &amp; TECHNOLOGIES</a:t>
            </a:r>
          </a:p>
          <a:p>
            <a:pPr eaLnBrk="1" hangingPunct="1"/>
            <a:r>
              <a:rPr lang="en-US" altLang="en-US" sz="1800" smtClean="0"/>
              <a:t>Presenter: Melisa Achoko Allela</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p:txBody>
          <a:bodyPr/>
          <a:lstStyle/>
          <a:p>
            <a:endParaRPr lang="en-US" altLang="en-US" smtClean="0"/>
          </a:p>
        </p:txBody>
      </p:sp>
      <p:sp>
        <p:nvSpPr>
          <p:cNvPr id="7" name="Content Placeholder 6"/>
          <p:cNvSpPr>
            <a:spLocks noGrp="1"/>
          </p:cNvSpPr>
          <p:nvPr>
            <p:ph idx="1"/>
          </p:nvPr>
        </p:nvSpPr>
        <p:spPr>
          <a:xfrm>
            <a:off x="838200" y="3805238"/>
            <a:ext cx="10515600" cy="2371725"/>
          </a:xfrm>
        </p:spPr>
        <p:txBody>
          <a:bodyPr/>
          <a:lstStyle/>
          <a:p>
            <a:pPr marL="0" indent="0" algn="ctr">
              <a:buFont typeface="Arial" panose="020B0604020202020204" pitchFamily="34" charset="0"/>
              <a:buNone/>
              <a:defRPr/>
            </a:pPr>
            <a:r>
              <a:rPr kumimoji="1" lang="en-US" dirty="0">
                <a:solidFill>
                  <a:schemeClr val="bg2">
                    <a:lumMod val="50000"/>
                  </a:schemeClr>
                </a:solidFill>
              </a:rPr>
              <a:t> </a:t>
            </a:r>
            <a:r>
              <a:rPr kumimoji="1" lang="en-US" sz="2400" dirty="0" smtClean="0">
                <a:solidFill>
                  <a:schemeClr val="bg2">
                    <a:lumMod val="50000"/>
                  </a:schemeClr>
                </a:solidFill>
              </a:rPr>
              <a:t>Microlearning </a:t>
            </a:r>
            <a:r>
              <a:rPr kumimoji="1" lang="en-US" sz="2400" dirty="0">
                <a:solidFill>
                  <a:schemeClr val="bg2">
                    <a:lumMod val="50000"/>
                  </a:schemeClr>
                </a:solidFill>
              </a:rPr>
              <a:t>object serves a specific objective, </a:t>
            </a:r>
            <a:r>
              <a:rPr kumimoji="1" lang="en-US" sz="2400" dirty="0" smtClean="0">
                <a:solidFill>
                  <a:schemeClr val="bg2">
                    <a:lumMod val="50000"/>
                  </a:schemeClr>
                </a:solidFill>
              </a:rPr>
              <a:t>the </a:t>
            </a:r>
            <a:r>
              <a:rPr kumimoji="1" lang="en-US" sz="2400" dirty="0">
                <a:solidFill>
                  <a:schemeClr val="bg2">
                    <a:lumMod val="50000"/>
                  </a:schemeClr>
                </a:solidFill>
              </a:rPr>
              <a:t>forms they take are diverse and dependent on the intended learning outcome. </a:t>
            </a:r>
            <a:endParaRPr lang="en-US" sz="2400" dirty="0" smtClean="0">
              <a:solidFill>
                <a:schemeClr val="bg2">
                  <a:lumMod val="50000"/>
                </a:schemeClr>
              </a:solidFill>
            </a:endParaRPr>
          </a:p>
          <a:p>
            <a:pPr algn="ctr">
              <a:defRPr/>
            </a:pPr>
            <a:endParaRPr lang="en-US" dirty="0">
              <a:solidFill>
                <a:schemeClr val="bg2">
                  <a:lumMod val="50000"/>
                </a:schemeClr>
              </a:solidFill>
            </a:endParaRPr>
          </a:p>
        </p:txBody>
      </p:sp>
      <p:pic>
        <p:nvPicPr>
          <p:cNvPr id="1331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981200"/>
            <a:ext cx="11361738" cy="182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altLang="en-US" smtClean="0"/>
              <a:t>Videos</a:t>
            </a:r>
          </a:p>
        </p:txBody>
      </p:sp>
      <p:sp>
        <p:nvSpPr>
          <p:cNvPr id="3" name="Content Placeholder 2"/>
          <p:cNvSpPr>
            <a:spLocks noGrp="1"/>
          </p:cNvSpPr>
          <p:nvPr>
            <p:ph idx="1"/>
          </p:nvPr>
        </p:nvSpPr>
        <p:spPr>
          <a:xfrm>
            <a:off x="2514600" y="1825625"/>
            <a:ext cx="8839200" cy="4351338"/>
          </a:xfrm>
        </p:spPr>
        <p:txBody>
          <a:bodyPr/>
          <a:lstStyle/>
          <a:p>
            <a:pPr marL="342900" indent="-342900">
              <a:buFont typeface="+mj-lt"/>
              <a:buAutoNum type="arabicPeriod"/>
              <a:defRPr/>
            </a:pPr>
            <a:r>
              <a:rPr lang="en-US" sz="2000" dirty="0" smtClean="0"/>
              <a:t>Include only one learning objective per video</a:t>
            </a:r>
          </a:p>
          <a:p>
            <a:pPr marL="342900" indent="-342900">
              <a:buFont typeface="+mj-lt"/>
              <a:buAutoNum type="arabicPeriod"/>
              <a:defRPr/>
            </a:pPr>
            <a:r>
              <a:rPr lang="en-US" sz="2000" dirty="0" smtClean="0"/>
              <a:t>Storyboards and Script</a:t>
            </a:r>
          </a:p>
          <a:p>
            <a:pPr marL="342900" indent="-342900">
              <a:buFont typeface="+mj-lt"/>
              <a:buAutoNum type="arabicPeriod"/>
              <a:defRPr/>
            </a:pPr>
            <a:r>
              <a:rPr lang="en-US" sz="2000" dirty="0" smtClean="0"/>
              <a:t>Use visually descriptive content</a:t>
            </a:r>
          </a:p>
          <a:p>
            <a:pPr marL="342900" indent="-342900">
              <a:buFont typeface="+mj-lt"/>
              <a:buAutoNum type="arabicPeriod"/>
              <a:defRPr/>
            </a:pPr>
            <a:r>
              <a:rPr lang="en-US" sz="2000" dirty="0" smtClean="0"/>
              <a:t>Use audio effectively</a:t>
            </a:r>
          </a:p>
          <a:p>
            <a:pPr marL="342900" indent="-342900">
              <a:buFont typeface="+mj-lt"/>
              <a:buAutoNum type="arabicPeriod"/>
              <a:defRPr/>
            </a:pPr>
            <a:r>
              <a:rPr lang="en-US" sz="2000" dirty="0" smtClean="0"/>
              <a:t>Employ the right production tools</a:t>
            </a:r>
          </a:p>
          <a:p>
            <a:pPr marL="0" indent="0">
              <a:buFont typeface="Arial" panose="020B0604020202020204" pitchFamily="34" charset="0"/>
              <a:buNone/>
              <a:defRPr/>
            </a:pPr>
            <a:endParaRPr lang="en-US" sz="2000" dirty="0" smtClean="0"/>
          </a:p>
          <a:p>
            <a:pPr>
              <a:defRPr/>
            </a:pPr>
            <a:endParaRPr lang="en-US" sz="2000" dirty="0"/>
          </a:p>
        </p:txBody>
      </p:sp>
      <p:pic>
        <p:nvPicPr>
          <p:cNvPr id="15364" name="Picture 3"/>
          <p:cNvPicPr>
            <a:picLocks noChangeAspect="1"/>
          </p:cNvPicPr>
          <p:nvPr/>
        </p:nvPicPr>
        <p:blipFill>
          <a:blip r:embed="rId3">
            <a:extLst>
              <a:ext uri="{28A0092B-C50C-407E-A947-70E740481C1C}">
                <a14:useLocalDpi xmlns:a14="http://schemas.microsoft.com/office/drawing/2010/main" val="0"/>
              </a:ext>
            </a:extLst>
          </a:blip>
          <a:srcRect r="83904"/>
          <a:stretch>
            <a:fillRect/>
          </a:stretch>
        </p:blipFill>
        <p:spPr bwMode="auto">
          <a:xfrm>
            <a:off x="685800" y="1690688"/>
            <a:ext cx="1828800"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en-US" smtClean="0"/>
              <a:t>Tutorial: Creating Videos from PowerPoint Presentations</a:t>
            </a:r>
          </a:p>
        </p:txBody>
      </p:sp>
      <p:sp>
        <p:nvSpPr>
          <p:cNvPr id="17411" name="Content Placeholder 2"/>
          <p:cNvSpPr>
            <a:spLocks noGrp="1"/>
          </p:cNvSpPr>
          <p:nvPr>
            <p:ph idx="1"/>
          </p:nvPr>
        </p:nvSpPr>
        <p:spPr/>
        <p:txBody>
          <a:bodyPr/>
          <a:lstStyle/>
          <a:p>
            <a:pPr marL="0" indent="0">
              <a:buFont typeface="Arial" panose="020B0604020202020204" pitchFamily="34" charset="0"/>
              <a:buNone/>
            </a:pPr>
            <a:r>
              <a:rPr lang="en-US" altLang="en-US" smtClean="0"/>
              <a:t>Use the provided PowerPoint template and follow the steps provided to create you own Voice-over-PowerPoint Presentation.</a:t>
            </a:r>
          </a:p>
          <a:p>
            <a:pPr marL="0" indent="0">
              <a:buFont typeface="Arial" panose="020B0604020202020204" pitchFamily="34" charset="0"/>
              <a:buNone/>
            </a:pPr>
            <a:endParaRPr lang="en-US" altLang="en-US" smtClean="0"/>
          </a:p>
          <a:p>
            <a:pPr marL="0" indent="0">
              <a:buFont typeface="Arial" panose="020B0604020202020204" pitchFamily="34" charset="0"/>
              <a:buNone/>
            </a:pPr>
            <a:r>
              <a:rPr lang="en-US" altLang="en-US" smtClean="0"/>
              <a:t>Discuss and share results within the group. </a:t>
            </a: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ltLang="en-US" smtClean="0"/>
              <a:t>Interactive Presentations</a:t>
            </a:r>
          </a:p>
        </p:txBody>
      </p:sp>
      <p:sp>
        <p:nvSpPr>
          <p:cNvPr id="18435" name="Content Placeholder 2"/>
          <p:cNvSpPr>
            <a:spLocks noGrp="1"/>
          </p:cNvSpPr>
          <p:nvPr>
            <p:ph idx="1"/>
          </p:nvPr>
        </p:nvSpPr>
        <p:spPr>
          <a:xfrm>
            <a:off x="2514600" y="1825625"/>
            <a:ext cx="8839200" cy="4351338"/>
          </a:xfrm>
        </p:spPr>
        <p:txBody>
          <a:bodyPr/>
          <a:lstStyle/>
          <a:p>
            <a:pPr marL="457200" indent="-457200">
              <a:buFont typeface="Calibri Light" panose="020F0302020204030204" pitchFamily="34" charset="0"/>
              <a:buAutoNum type="arabicPeriod"/>
            </a:pPr>
            <a:r>
              <a:rPr lang="en-US" altLang="en-US" sz="2000" smtClean="0"/>
              <a:t>Choose the ideal authoring tool.</a:t>
            </a:r>
          </a:p>
          <a:p>
            <a:pPr marL="457200" indent="-457200">
              <a:buFont typeface="Calibri Light" panose="020F0302020204030204" pitchFamily="34" charset="0"/>
              <a:buAutoNum type="arabicPeriod"/>
            </a:pPr>
            <a:r>
              <a:rPr lang="en-US" altLang="en-US" sz="2000" smtClean="0"/>
              <a:t>Change the default layouts e.g. alter backgrounds, include clickable links to outside resources, or add additional relevant and attention-grabbing graphics to make it more exciting. Refer to the templates that have been provided for commonly used tools such as PowerPoint and Articulate. </a:t>
            </a:r>
          </a:p>
          <a:p>
            <a:pPr marL="457200" indent="-457200">
              <a:buFont typeface="Calibri Light" panose="020F0302020204030204" pitchFamily="34" charset="0"/>
              <a:buAutoNum type="arabicPeriod"/>
            </a:pPr>
            <a:r>
              <a:rPr lang="en-US" altLang="en-US" sz="2000" smtClean="0"/>
              <a:t>Make navigation non-linear and add menus at the beginning or the presentation for ease of navigation. </a:t>
            </a:r>
          </a:p>
          <a:p>
            <a:pPr marL="457200" indent="-457200">
              <a:buFont typeface="Calibri Light" panose="020F0302020204030204" pitchFamily="34" charset="0"/>
              <a:buAutoNum type="arabicPeriod"/>
            </a:pPr>
            <a:r>
              <a:rPr lang="en-US" altLang="en-US" sz="2000" smtClean="0"/>
              <a:t>Add hyperlinks and integrate videos (see previous section on videos).</a:t>
            </a:r>
          </a:p>
          <a:p>
            <a:pPr marL="457200" indent="-457200">
              <a:buFont typeface="Calibri Light" panose="020F0302020204030204" pitchFamily="34" charset="0"/>
              <a:buAutoNum type="arabicPeriod"/>
            </a:pPr>
            <a:r>
              <a:rPr lang="en-US" altLang="en-US" sz="2000" smtClean="0"/>
              <a:t>Add characters and audio to make your content immersive.</a:t>
            </a:r>
          </a:p>
          <a:p>
            <a:pPr marL="457200" indent="-457200">
              <a:buFont typeface="Calibri Light" panose="020F0302020204030204" pitchFamily="34" charset="0"/>
              <a:buAutoNum type="arabicPeriod"/>
            </a:pPr>
            <a:r>
              <a:rPr lang="en-US" altLang="en-US" sz="2000" smtClean="0"/>
              <a:t>Add stories (that could link to real world scenarios)</a:t>
            </a:r>
          </a:p>
        </p:txBody>
      </p:sp>
      <p:pic>
        <p:nvPicPr>
          <p:cNvPr id="18436" name="Picture 3"/>
          <p:cNvPicPr>
            <a:picLocks noChangeAspect="1"/>
          </p:cNvPicPr>
          <p:nvPr/>
        </p:nvPicPr>
        <p:blipFill>
          <a:blip r:embed="rId2">
            <a:extLst>
              <a:ext uri="{28A0092B-C50C-407E-A947-70E740481C1C}">
                <a14:useLocalDpi xmlns:a14="http://schemas.microsoft.com/office/drawing/2010/main" val="0"/>
              </a:ext>
            </a:extLst>
          </a:blip>
          <a:srcRect l="16768" t="261" r="67136" b="-261"/>
          <a:stretch>
            <a:fillRect/>
          </a:stretch>
        </p:blipFill>
        <p:spPr bwMode="auto">
          <a:xfrm>
            <a:off x="685800" y="1681163"/>
            <a:ext cx="1828800"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altLang="en-US" smtClean="0"/>
              <a:t>Tutorial 2: Creating an Interactive Presentation</a:t>
            </a:r>
          </a:p>
        </p:txBody>
      </p:sp>
      <p:sp>
        <p:nvSpPr>
          <p:cNvPr id="19459" name="Content Placeholder 2"/>
          <p:cNvSpPr>
            <a:spLocks noGrp="1"/>
          </p:cNvSpPr>
          <p:nvPr>
            <p:ph idx="1"/>
          </p:nvPr>
        </p:nvSpPr>
        <p:spPr/>
        <p:txBody>
          <a:bodyPr/>
          <a:lstStyle/>
          <a:p>
            <a:pPr marL="0" indent="0">
              <a:buFont typeface="Arial" panose="020B0604020202020204" pitchFamily="34" charset="0"/>
              <a:buNone/>
            </a:pPr>
            <a:r>
              <a:rPr lang="en-US" altLang="en-US" smtClean="0"/>
              <a:t>Use the provided PowerPoint template to create a simple micro-assessment exercise.</a:t>
            </a:r>
          </a:p>
          <a:p>
            <a:pPr marL="0" indent="0">
              <a:buFont typeface="Arial" panose="020B0604020202020204" pitchFamily="34" charset="0"/>
              <a:buNone/>
            </a:pPr>
            <a:endParaRPr lang="en-US" altLang="en-US" smtClean="0"/>
          </a:p>
          <a:p>
            <a:pPr marL="0" indent="0">
              <a:buFont typeface="Arial" panose="020B0604020202020204" pitchFamily="34" charset="0"/>
              <a:buNone/>
            </a:pPr>
            <a:r>
              <a:rPr lang="en-US" altLang="en-US" smtClean="0"/>
              <a:t>Discuss and share results within the group. </a:t>
            </a: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altLang="en-US" smtClean="0"/>
              <a:t>iPDFs</a:t>
            </a:r>
          </a:p>
        </p:txBody>
      </p:sp>
      <p:sp>
        <p:nvSpPr>
          <p:cNvPr id="20483" name="Content Placeholder 2"/>
          <p:cNvSpPr>
            <a:spLocks noGrp="1"/>
          </p:cNvSpPr>
          <p:nvPr>
            <p:ph idx="1"/>
          </p:nvPr>
        </p:nvSpPr>
        <p:spPr>
          <a:xfrm>
            <a:off x="2514600" y="1825625"/>
            <a:ext cx="8839200" cy="4351338"/>
          </a:xfrm>
        </p:spPr>
        <p:txBody>
          <a:bodyPr/>
          <a:lstStyle/>
          <a:p>
            <a:r>
              <a:rPr lang="en-US" altLang="en-US" sz="2000" smtClean="0"/>
              <a:t>Creating awareness about a topic and not building skills and competency;</a:t>
            </a:r>
          </a:p>
          <a:p>
            <a:r>
              <a:rPr lang="en-US" altLang="en-US" sz="2000" smtClean="0"/>
              <a:t>Relaying quick communication within a short time-frame;</a:t>
            </a:r>
          </a:p>
          <a:p>
            <a:r>
              <a:rPr lang="en-US" altLang="en-US" sz="2000" smtClean="0"/>
              <a:t>Learning does not require assessment or scoring such as in a LMS;</a:t>
            </a:r>
          </a:p>
          <a:p>
            <a:r>
              <a:rPr lang="en-US" altLang="en-US" sz="2000" smtClean="0"/>
              <a:t>Are useful as reference material that supports larger training.</a:t>
            </a:r>
          </a:p>
          <a:p>
            <a:endParaRPr lang="en-US" altLang="en-US" sz="2000" smtClean="0"/>
          </a:p>
        </p:txBody>
      </p:sp>
      <p:pic>
        <p:nvPicPr>
          <p:cNvPr id="20484" name="Picture 3"/>
          <p:cNvPicPr>
            <a:picLocks noChangeAspect="1"/>
          </p:cNvPicPr>
          <p:nvPr/>
        </p:nvPicPr>
        <p:blipFill>
          <a:blip r:embed="rId2">
            <a:extLst>
              <a:ext uri="{28A0092B-C50C-407E-A947-70E740481C1C}">
                <a14:useLocalDpi xmlns:a14="http://schemas.microsoft.com/office/drawing/2010/main" val="0"/>
              </a:ext>
            </a:extLst>
          </a:blip>
          <a:srcRect l="32864" t="783" r="51038" b="-783"/>
          <a:stretch>
            <a:fillRect/>
          </a:stretch>
        </p:blipFill>
        <p:spPr bwMode="auto">
          <a:xfrm>
            <a:off x="685800" y="1684338"/>
            <a:ext cx="1828800"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en-US" smtClean="0"/>
              <a:t>Animation</a:t>
            </a:r>
          </a:p>
        </p:txBody>
      </p:sp>
      <p:sp>
        <p:nvSpPr>
          <p:cNvPr id="21507" name="Content Placeholder 2"/>
          <p:cNvSpPr>
            <a:spLocks noGrp="1"/>
          </p:cNvSpPr>
          <p:nvPr>
            <p:ph idx="1"/>
          </p:nvPr>
        </p:nvSpPr>
        <p:spPr>
          <a:xfrm>
            <a:off x="2590800" y="1825625"/>
            <a:ext cx="8763000" cy="4351338"/>
          </a:xfrm>
        </p:spPr>
        <p:txBody>
          <a:bodyPr/>
          <a:lstStyle/>
          <a:p>
            <a:r>
              <a:rPr lang="en-US" altLang="en-US" sz="2000" smtClean="0"/>
              <a:t>In explaining abstract concepts</a:t>
            </a:r>
          </a:p>
          <a:p>
            <a:r>
              <a:rPr lang="en-US" altLang="en-US" sz="2000" smtClean="0"/>
              <a:t>Improving information retention</a:t>
            </a:r>
          </a:p>
          <a:p>
            <a:r>
              <a:rPr lang="en-US" altLang="en-US" sz="2000" smtClean="0"/>
              <a:t>Engaging learners</a:t>
            </a:r>
          </a:p>
          <a:p>
            <a:r>
              <a:rPr lang="en-US" altLang="en-US" sz="2000" smtClean="0"/>
              <a:t>Making content relatable</a:t>
            </a:r>
          </a:p>
          <a:p>
            <a:r>
              <a:rPr lang="en-US" altLang="en-US" sz="2000" smtClean="0"/>
              <a:t>To surprise and delight learners</a:t>
            </a:r>
          </a:p>
          <a:p>
            <a:r>
              <a:rPr lang="en-US" altLang="en-US" sz="2000" smtClean="0"/>
              <a:t>To improve attitudes towards training</a:t>
            </a:r>
          </a:p>
          <a:p>
            <a:r>
              <a:rPr lang="en-US" altLang="en-US" sz="2000" smtClean="0"/>
              <a:t>To emphasize visual metaphors, rhetoric and didactics. </a:t>
            </a:r>
          </a:p>
        </p:txBody>
      </p:sp>
      <p:pic>
        <p:nvPicPr>
          <p:cNvPr id="21508" name="Picture 3"/>
          <p:cNvPicPr>
            <a:picLocks noChangeAspect="1"/>
          </p:cNvPicPr>
          <p:nvPr/>
        </p:nvPicPr>
        <p:blipFill>
          <a:blip r:embed="rId2">
            <a:extLst>
              <a:ext uri="{28A0092B-C50C-407E-A947-70E740481C1C}">
                <a14:useLocalDpi xmlns:a14="http://schemas.microsoft.com/office/drawing/2010/main" val="0"/>
              </a:ext>
            </a:extLst>
          </a:blip>
          <a:srcRect l="49632" t="4961" r="34271" b="-4961"/>
          <a:stretch>
            <a:fillRect/>
          </a:stretch>
        </p:blipFill>
        <p:spPr bwMode="auto">
          <a:xfrm>
            <a:off x="762000" y="1757363"/>
            <a:ext cx="1828800"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ltLang="en-US" smtClean="0"/>
              <a:t>Animation</a:t>
            </a:r>
          </a:p>
        </p:txBody>
      </p:sp>
      <p:sp>
        <p:nvSpPr>
          <p:cNvPr id="22531" name="Content Placeholder 2"/>
          <p:cNvSpPr>
            <a:spLocks noGrp="1"/>
          </p:cNvSpPr>
          <p:nvPr>
            <p:ph idx="1"/>
          </p:nvPr>
        </p:nvSpPr>
        <p:spPr>
          <a:xfrm>
            <a:off x="2590800" y="1825625"/>
            <a:ext cx="8763000" cy="4351338"/>
          </a:xfrm>
        </p:spPr>
        <p:txBody>
          <a:bodyPr/>
          <a:lstStyle/>
          <a:p>
            <a:pPr marL="457200" indent="-457200">
              <a:buFont typeface="Calibri Light" panose="020F0302020204030204" pitchFamily="34" charset="0"/>
              <a:buAutoNum type="arabicPeriod"/>
            </a:pPr>
            <a:r>
              <a:rPr lang="en-US" altLang="en-US" sz="2000" smtClean="0"/>
              <a:t>Write a Script </a:t>
            </a:r>
          </a:p>
          <a:p>
            <a:pPr marL="457200" indent="-457200">
              <a:buFont typeface="Calibri Light" panose="020F0302020204030204" pitchFamily="34" charset="0"/>
              <a:buAutoNum type="arabicPeriod"/>
            </a:pPr>
            <a:r>
              <a:rPr lang="en-US" altLang="en-US" sz="2000" smtClean="0"/>
              <a:t>Tell a Story </a:t>
            </a:r>
          </a:p>
          <a:p>
            <a:pPr marL="457200" indent="-457200">
              <a:buFont typeface="Calibri Light" panose="020F0302020204030204" pitchFamily="34" charset="0"/>
              <a:buAutoNum type="arabicPeriod"/>
            </a:pPr>
            <a:r>
              <a:rPr lang="en-US" altLang="en-US" sz="2000" smtClean="0"/>
              <a:t>Use the Right Tone (Conversational Tone) </a:t>
            </a:r>
          </a:p>
          <a:p>
            <a:pPr marL="457200" indent="-457200">
              <a:buFont typeface="Calibri Light" panose="020F0302020204030204" pitchFamily="34" charset="0"/>
              <a:buAutoNum type="arabicPeriod"/>
            </a:pPr>
            <a:r>
              <a:rPr lang="en-US" altLang="en-US" sz="2000" smtClean="0"/>
              <a:t>Avoid extraneous information</a:t>
            </a:r>
          </a:p>
          <a:p>
            <a:pPr marL="457200" indent="-457200">
              <a:buFont typeface="Calibri Light" panose="020F0302020204030204" pitchFamily="34" charset="0"/>
              <a:buAutoNum type="arabicPeriod"/>
            </a:pPr>
            <a:r>
              <a:rPr lang="en-US" altLang="en-US" sz="2000" smtClean="0"/>
              <a:t>Use Different Media </a:t>
            </a:r>
          </a:p>
          <a:p>
            <a:pPr marL="457200" indent="-457200">
              <a:buFont typeface="Calibri Light" panose="020F0302020204030204" pitchFamily="34" charset="0"/>
              <a:buAutoNum type="arabicPeriod"/>
            </a:pPr>
            <a:r>
              <a:rPr lang="en-US" altLang="en-US" sz="2000" smtClean="0"/>
              <a:t>Seek Different Perspectives</a:t>
            </a:r>
          </a:p>
          <a:p>
            <a:pPr marL="457200" indent="-457200">
              <a:buFont typeface="Calibri Light" panose="020F0302020204030204" pitchFamily="34" charset="0"/>
              <a:buAutoNum type="arabicPeriod"/>
            </a:pPr>
            <a:r>
              <a:rPr lang="en-US" altLang="en-US" sz="2000" smtClean="0"/>
              <a:t>Test your storyboard (rough mockup of your animation)</a:t>
            </a:r>
          </a:p>
        </p:txBody>
      </p:sp>
      <p:pic>
        <p:nvPicPr>
          <p:cNvPr id="22532" name="Picture 3"/>
          <p:cNvPicPr>
            <a:picLocks noChangeAspect="1"/>
          </p:cNvPicPr>
          <p:nvPr/>
        </p:nvPicPr>
        <p:blipFill>
          <a:blip r:embed="rId2">
            <a:extLst>
              <a:ext uri="{28A0092B-C50C-407E-A947-70E740481C1C}">
                <a14:useLocalDpi xmlns:a14="http://schemas.microsoft.com/office/drawing/2010/main" val="0"/>
              </a:ext>
            </a:extLst>
          </a:blip>
          <a:srcRect l="49632" t="4961" r="34271" b="-4961"/>
          <a:stretch>
            <a:fillRect/>
          </a:stretch>
        </p:blipFill>
        <p:spPr bwMode="auto">
          <a:xfrm>
            <a:off x="762000" y="1757363"/>
            <a:ext cx="1828800"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ntroduction to Microlearning.mp4">
            <a:hlinkClick r:id="" action="ppaction://media"/>
          </p:cNvPr>
          <p:cNvPicPr>
            <a:picLocks noRot="1" noChangeAspect="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92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en-US" smtClean="0"/>
              <a:t>Infographic</a:t>
            </a:r>
          </a:p>
        </p:txBody>
      </p:sp>
      <p:sp>
        <p:nvSpPr>
          <p:cNvPr id="24579" name="Content Placeholder 2"/>
          <p:cNvSpPr>
            <a:spLocks noGrp="1"/>
          </p:cNvSpPr>
          <p:nvPr>
            <p:ph idx="1"/>
          </p:nvPr>
        </p:nvSpPr>
        <p:spPr>
          <a:xfrm>
            <a:off x="2514600" y="1825625"/>
            <a:ext cx="8839200" cy="4351338"/>
          </a:xfrm>
        </p:spPr>
        <p:txBody>
          <a:bodyPr/>
          <a:lstStyle/>
          <a:p>
            <a:r>
              <a:rPr lang="en-US" altLang="en-US" sz="2000" smtClean="0"/>
              <a:t>Chunking content</a:t>
            </a:r>
          </a:p>
          <a:p>
            <a:r>
              <a:rPr lang="en-US" altLang="en-US" sz="2000" smtClean="0"/>
              <a:t>Format </a:t>
            </a:r>
          </a:p>
          <a:p>
            <a:r>
              <a:rPr lang="en-US" altLang="en-US" sz="2000" smtClean="0"/>
              <a:t>Visual design</a:t>
            </a:r>
          </a:p>
          <a:p>
            <a:r>
              <a:rPr lang="en-US" altLang="en-US" sz="2000" smtClean="0"/>
              <a:t>Call-to-action</a:t>
            </a:r>
          </a:p>
        </p:txBody>
      </p:sp>
      <p:pic>
        <p:nvPicPr>
          <p:cNvPr id="24580" name="Picture 3"/>
          <p:cNvPicPr>
            <a:picLocks noChangeAspect="1"/>
          </p:cNvPicPr>
          <p:nvPr/>
        </p:nvPicPr>
        <p:blipFill>
          <a:blip r:embed="rId2">
            <a:extLst>
              <a:ext uri="{28A0092B-C50C-407E-A947-70E740481C1C}">
                <a14:useLocalDpi xmlns:a14="http://schemas.microsoft.com/office/drawing/2010/main" val="0"/>
              </a:ext>
            </a:extLst>
          </a:blip>
          <a:srcRect l="65729" t="-3394" r="18175" b="3394"/>
          <a:stretch>
            <a:fillRect/>
          </a:stretch>
        </p:blipFill>
        <p:spPr bwMode="auto">
          <a:xfrm>
            <a:off x="685800" y="1600200"/>
            <a:ext cx="1828800" cy="182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7575" y="0"/>
            <a:ext cx="78168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altLang="en-US" smtClean="0"/>
              <a:t>Social Media</a:t>
            </a:r>
          </a:p>
        </p:txBody>
      </p:sp>
      <p:sp>
        <p:nvSpPr>
          <p:cNvPr id="26627" name="Content Placeholder 2"/>
          <p:cNvSpPr>
            <a:spLocks noGrp="1"/>
          </p:cNvSpPr>
          <p:nvPr>
            <p:ph idx="1"/>
          </p:nvPr>
        </p:nvSpPr>
        <p:spPr>
          <a:xfrm>
            <a:off x="2514600" y="1825625"/>
            <a:ext cx="8839200" cy="4351338"/>
          </a:xfrm>
        </p:spPr>
        <p:txBody>
          <a:bodyPr/>
          <a:lstStyle/>
          <a:p>
            <a:pPr marL="342900" indent="-342900">
              <a:buFont typeface="Calibri Light" panose="020F0302020204030204" pitchFamily="34" charset="0"/>
              <a:buAutoNum type="arabicPeriod"/>
            </a:pPr>
            <a:r>
              <a:rPr lang="en-US" altLang="en-US" sz="1800" smtClean="0"/>
              <a:t>Encourage learners to comment (react, like, share) or rate the microlearning objects. Additionally some platforms such as Facebook allow you create polls where you can poll the efficacy of a resource.</a:t>
            </a:r>
          </a:p>
          <a:p>
            <a:pPr marL="342900" indent="-342900">
              <a:buFont typeface="Calibri Light" panose="020F0302020204030204" pitchFamily="34" charset="0"/>
              <a:buAutoNum type="arabicPeriod"/>
            </a:pPr>
            <a:r>
              <a:rPr lang="en-US" altLang="en-US" sz="1800" smtClean="0"/>
              <a:t>Compel learners to talk about what they are learning, exchange ideas and engage in discussions related to the microlearning object. </a:t>
            </a:r>
          </a:p>
          <a:p>
            <a:pPr marL="342900" indent="-342900">
              <a:buFont typeface="Calibri Light" panose="020F0302020204030204" pitchFamily="34" charset="0"/>
              <a:buAutoNum type="arabicPeriod"/>
            </a:pPr>
            <a:r>
              <a:rPr lang="en-US" altLang="en-US" sz="1800" smtClean="0"/>
              <a:t>Encourage learners to ask questions related to the training to reinforce learning.</a:t>
            </a:r>
          </a:p>
          <a:p>
            <a:pPr marL="342900" indent="-342900">
              <a:buFont typeface="Calibri Light" panose="020F0302020204030204" pitchFamily="34" charset="0"/>
              <a:buAutoNum type="arabicPeriod"/>
            </a:pPr>
            <a:r>
              <a:rPr lang="en-US" altLang="en-US" sz="1800" smtClean="0"/>
              <a:t>Encourage curation of learner-created microlearning object.</a:t>
            </a:r>
          </a:p>
          <a:p>
            <a:pPr marL="342900" indent="-342900">
              <a:buFont typeface="Calibri Light" panose="020F0302020204030204" pitchFamily="34" charset="0"/>
              <a:buAutoNum type="arabicPeriod"/>
            </a:pPr>
            <a:r>
              <a:rPr lang="en-US" altLang="en-US" sz="1800" smtClean="0"/>
              <a:t>Provide forums for support and responding to queries by learners. </a:t>
            </a:r>
          </a:p>
        </p:txBody>
      </p:sp>
      <p:pic>
        <p:nvPicPr>
          <p:cNvPr id="26628" name="Picture 3"/>
          <p:cNvPicPr>
            <a:picLocks noChangeAspect="1"/>
          </p:cNvPicPr>
          <p:nvPr/>
        </p:nvPicPr>
        <p:blipFill>
          <a:blip r:embed="rId3">
            <a:extLst>
              <a:ext uri="{28A0092B-C50C-407E-A947-70E740481C1C}">
                <a14:useLocalDpi xmlns:a14="http://schemas.microsoft.com/office/drawing/2010/main" val="0"/>
              </a:ext>
            </a:extLst>
          </a:blip>
          <a:srcRect l="82497" t="783" r="1405" b="-783"/>
          <a:stretch>
            <a:fillRect/>
          </a:stretch>
        </p:blipFill>
        <p:spPr bwMode="auto">
          <a:xfrm>
            <a:off x="685800" y="1690688"/>
            <a:ext cx="1828800"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676400" y="0"/>
            <a:ext cx="8448675" cy="6858000"/>
          </a:xfrm>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altLang="en-US" smtClean="0"/>
              <a:t>Pedagogical contexts</a:t>
            </a:r>
          </a:p>
        </p:txBody>
      </p:sp>
      <p:sp>
        <p:nvSpPr>
          <p:cNvPr id="3" name="Content Placeholder 2"/>
          <p:cNvSpPr>
            <a:spLocks noGrp="1"/>
          </p:cNvSpPr>
          <p:nvPr>
            <p:ph sz="half" idx="1"/>
          </p:nvPr>
        </p:nvSpPr>
        <p:spPr>
          <a:xfrm>
            <a:off x="838200" y="1825625"/>
            <a:ext cx="3048000" cy="4351338"/>
          </a:xfrm>
        </p:spPr>
        <p:txBody>
          <a:bodyPr/>
          <a:lstStyle/>
          <a:p>
            <a:pPr marL="0" indent="0">
              <a:buFont typeface="Arial" panose="020B0604020202020204" pitchFamily="34" charset="0"/>
              <a:buNone/>
              <a:defRPr/>
            </a:pPr>
            <a:r>
              <a:rPr lang="en-US" b="1" i="1" dirty="0"/>
              <a:t>For Teaching</a:t>
            </a:r>
            <a:endParaRPr lang="en-US" dirty="0"/>
          </a:p>
          <a:p>
            <a:pPr marL="0" indent="0">
              <a:buFont typeface="Arial" panose="020B0604020202020204" pitchFamily="34" charset="0"/>
              <a:buNone/>
              <a:defRPr/>
            </a:pPr>
            <a:r>
              <a:rPr lang="en-US" sz="1600" dirty="0" smtClean="0"/>
              <a:t>Blogs: share </a:t>
            </a:r>
            <a:r>
              <a:rPr lang="en-US" sz="1600" dirty="0"/>
              <a:t>introductions and other induction activities</a:t>
            </a:r>
          </a:p>
          <a:p>
            <a:pPr marL="0" indent="0">
              <a:buFont typeface="Arial" panose="020B0604020202020204" pitchFamily="34" charset="0"/>
              <a:buNone/>
              <a:defRPr/>
            </a:pPr>
            <a:r>
              <a:rPr lang="en-US" sz="1600" dirty="0"/>
              <a:t>Wikis and Google </a:t>
            </a:r>
            <a:r>
              <a:rPr lang="en-US" sz="1600" dirty="0" smtClean="0"/>
              <a:t>Drive: project </a:t>
            </a:r>
            <a:r>
              <a:rPr lang="en-US" sz="1600" dirty="0"/>
              <a:t>collaboration</a:t>
            </a:r>
          </a:p>
          <a:p>
            <a:pPr marL="0" indent="0">
              <a:buFont typeface="Arial" panose="020B0604020202020204" pitchFamily="34" charset="0"/>
              <a:buNone/>
              <a:defRPr/>
            </a:pPr>
            <a:r>
              <a:rPr lang="en-US" sz="1600" dirty="0"/>
              <a:t>Google hangouts </a:t>
            </a:r>
            <a:r>
              <a:rPr lang="en-US" sz="1600" dirty="0" smtClean="0"/>
              <a:t>: group </a:t>
            </a:r>
            <a:r>
              <a:rPr lang="en-US" sz="1600" dirty="0"/>
              <a:t>online meetings</a:t>
            </a:r>
          </a:p>
          <a:p>
            <a:pPr marL="0" indent="0">
              <a:buFont typeface="Arial" panose="020B0604020202020204" pitchFamily="34" charset="0"/>
              <a:buNone/>
              <a:defRPr/>
            </a:pPr>
            <a:r>
              <a:rPr lang="en-US" sz="1600" dirty="0"/>
              <a:t>YouTube </a:t>
            </a:r>
            <a:r>
              <a:rPr lang="en-US" sz="1600" dirty="0" smtClean="0"/>
              <a:t>videos: how </a:t>
            </a:r>
            <a:r>
              <a:rPr lang="en-US" sz="1600" dirty="0"/>
              <a:t>to guides</a:t>
            </a:r>
          </a:p>
          <a:p>
            <a:pPr marL="0" indent="0">
              <a:buFont typeface="Arial" panose="020B0604020202020204" pitchFamily="34" charset="0"/>
              <a:buNone/>
              <a:defRPr/>
            </a:pPr>
            <a:r>
              <a:rPr lang="en-US" sz="1600" dirty="0"/>
              <a:t>Screencast </a:t>
            </a:r>
            <a:r>
              <a:rPr lang="en-US" sz="1600" dirty="0" smtClean="0"/>
              <a:t>tools: e.g. Jing </a:t>
            </a:r>
            <a:r>
              <a:rPr lang="en-US" sz="1600" dirty="0"/>
              <a:t>and Screencast-o-</a:t>
            </a:r>
            <a:r>
              <a:rPr lang="en-US" sz="1600" dirty="0" err="1"/>
              <a:t>matic</a:t>
            </a:r>
            <a:r>
              <a:rPr lang="en-US" sz="1600" dirty="0"/>
              <a:t> to create short summaries</a:t>
            </a:r>
          </a:p>
          <a:p>
            <a:pPr marL="0" indent="0">
              <a:buFont typeface="Arial" panose="020B0604020202020204" pitchFamily="34" charset="0"/>
              <a:buNone/>
              <a:defRPr/>
            </a:pPr>
            <a:r>
              <a:rPr lang="en-US" sz="1600" dirty="0" smtClean="0"/>
              <a:t>Pinterest: visual </a:t>
            </a:r>
            <a:r>
              <a:rPr lang="en-US" sz="1600" dirty="0"/>
              <a:t>reading </a:t>
            </a:r>
            <a:r>
              <a:rPr lang="en-US" sz="1600" dirty="0" smtClean="0"/>
              <a:t>lists</a:t>
            </a:r>
          </a:p>
          <a:p>
            <a:pPr marL="0" indent="0">
              <a:buFont typeface="Arial" panose="020B0604020202020204" pitchFamily="34" charset="0"/>
              <a:buNone/>
              <a:defRPr/>
            </a:pPr>
            <a:r>
              <a:rPr lang="en-US" sz="1600" dirty="0" err="1" smtClean="0"/>
              <a:t>Diigo</a:t>
            </a:r>
            <a:r>
              <a:rPr lang="en-US" sz="1600" dirty="0" smtClean="0"/>
              <a:t>: social </a:t>
            </a:r>
            <a:r>
              <a:rPr lang="en-US" sz="1600" dirty="0"/>
              <a:t>bookmarking</a:t>
            </a:r>
          </a:p>
          <a:p>
            <a:pPr>
              <a:defRPr/>
            </a:pPr>
            <a:endParaRPr lang="en-US" dirty="0"/>
          </a:p>
        </p:txBody>
      </p:sp>
      <p:sp>
        <p:nvSpPr>
          <p:cNvPr id="5" name="Content Placeholder 2"/>
          <p:cNvSpPr txBox="1">
            <a:spLocks/>
          </p:cNvSpPr>
          <p:nvPr/>
        </p:nvSpPr>
        <p:spPr bwMode="auto">
          <a:xfrm>
            <a:off x="4114800" y="1825625"/>
            <a:ext cx="30480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kern="1200">
                <a:solidFill>
                  <a:srgbClr val="6E6F6E"/>
                </a:solidFill>
                <a:latin typeface="Stone Sans ITC Std Medium" panose="02000603050000020004" pitchFamily="50" charset="0"/>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kern="1200">
                <a:solidFill>
                  <a:srgbClr val="6E6F6E"/>
                </a:solidFill>
                <a:latin typeface="Stone Sans ITC Std Medium" panose="02000603050000020004" pitchFamily="50" charset="0"/>
                <a:ea typeface="+mn-ea"/>
                <a:cs typeface="+mn-cs"/>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kern="1200">
                <a:solidFill>
                  <a:srgbClr val="6E6F6E"/>
                </a:solidFill>
                <a:latin typeface="Stone Sans ITC Std Medium" panose="02000603050000020004" pitchFamily="50" charset="0"/>
                <a:ea typeface="+mn-ea"/>
                <a:cs typeface="+mn-cs"/>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b="1" i="1" dirty="0" smtClean="0"/>
              <a:t>Academic </a:t>
            </a:r>
            <a:r>
              <a:rPr lang="en-US" b="1" i="1" dirty="0"/>
              <a:t>Professional Development</a:t>
            </a:r>
            <a:endParaRPr lang="en-US" dirty="0"/>
          </a:p>
          <a:p>
            <a:pPr marL="0" indent="0">
              <a:buFont typeface="Arial" panose="020B0604020202020204" pitchFamily="34" charset="0"/>
              <a:buNone/>
              <a:defRPr/>
            </a:pPr>
            <a:r>
              <a:rPr lang="en-US" sz="1600" dirty="0"/>
              <a:t>Sharing information via Twitter and LinkedIn</a:t>
            </a:r>
          </a:p>
          <a:p>
            <a:pPr marL="0" indent="0">
              <a:buFont typeface="Arial" panose="020B0604020202020204" pitchFamily="34" charset="0"/>
              <a:buNone/>
              <a:defRPr/>
            </a:pPr>
            <a:r>
              <a:rPr lang="en-US" sz="1600" dirty="0"/>
              <a:t>Discussion forums such LinkedIn groups and Google+ communities</a:t>
            </a:r>
          </a:p>
          <a:p>
            <a:pPr marL="0" indent="0">
              <a:buFont typeface="Arial" panose="020B0604020202020204" pitchFamily="34" charset="0"/>
              <a:buNone/>
              <a:defRPr/>
            </a:pPr>
            <a:r>
              <a:rPr lang="en-US" sz="1600" dirty="0"/>
              <a:t>Curation tools to gather resources on specific topics </a:t>
            </a:r>
            <a:r>
              <a:rPr lang="en-US" sz="1600" dirty="0" smtClean="0"/>
              <a:t>e.g.  </a:t>
            </a:r>
            <a:r>
              <a:rPr lang="en-US" sz="1600" dirty="0"/>
              <a:t>Scoop.it</a:t>
            </a:r>
          </a:p>
          <a:p>
            <a:pPr>
              <a:defRPr/>
            </a:pPr>
            <a:endParaRPr lang="en-US" dirty="0"/>
          </a:p>
        </p:txBody>
      </p:sp>
      <p:sp>
        <p:nvSpPr>
          <p:cNvPr id="6" name="Content Placeholder 2"/>
          <p:cNvSpPr txBox="1">
            <a:spLocks/>
          </p:cNvSpPr>
          <p:nvPr/>
        </p:nvSpPr>
        <p:spPr bwMode="auto">
          <a:xfrm>
            <a:off x="7391400" y="1825625"/>
            <a:ext cx="30480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kern="1200">
                <a:solidFill>
                  <a:srgbClr val="6E6F6E"/>
                </a:solidFill>
                <a:latin typeface="Stone Sans ITC Std Medium" panose="02000603050000020004" pitchFamily="50" charset="0"/>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kern="1200">
                <a:solidFill>
                  <a:srgbClr val="6E6F6E"/>
                </a:solidFill>
                <a:latin typeface="Stone Sans ITC Std Medium" panose="02000603050000020004" pitchFamily="50" charset="0"/>
                <a:ea typeface="+mn-ea"/>
                <a:cs typeface="+mn-cs"/>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kern="1200">
                <a:solidFill>
                  <a:srgbClr val="6E6F6E"/>
                </a:solidFill>
                <a:latin typeface="Stone Sans ITC Std Medium" panose="02000603050000020004" pitchFamily="50" charset="0"/>
                <a:ea typeface="+mn-ea"/>
                <a:cs typeface="+mn-cs"/>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b="1" i="1" dirty="0" smtClean="0"/>
              <a:t>Peer Support</a:t>
            </a:r>
            <a:endParaRPr lang="en-US" dirty="0"/>
          </a:p>
          <a:p>
            <a:pPr marL="0" indent="0">
              <a:buFont typeface="Arial" panose="020B0604020202020204" pitchFamily="34" charset="0"/>
              <a:buNone/>
              <a:defRPr/>
            </a:pPr>
            <a:r>
              <a:rPr lang="en-US" sz="1600" dirty="0" smtClean="0"/>
              <a:t>Facebook: Maintain/make </a:t>
            </a:r>
            <a:r>
              <a:rPr lang="en-US" sz="1600" dirty="0"/>
              <a:t>new connections/friendships </a:t>
            </a:r>
            <a:endParaRPr lang="en-US" sz="1600" dirty="0" smtClean="0"/>
          </a:p>
          <a:p>
            <a:pPr marL="0" indent="0">
              <a:buFont typeface="Arial" panose="020B0604020202020204" pitchFamily="34" charset="0"/>
              <a:buNone/>
              <a:defRPr/>
            </a:pPr>
            <a:r>
              <a:rPr lang="en-US" sz="1600" dirty="0" smtClean="0"/>
              <a:t>Course blogs: share </a:t>
            </a:r>
            <a:r>
              <a:rPr lang="en-US" sz="1600" dirty="0"/>
              <a:t>interests, hobbies etc.</a:t>
            </a:r>
          </a:p>
          <a:p>
            <a:pPr marL="0" indent="0">
              <a:buFont typeface="Arial" panose="020B0604020202020204" pitchFamily="34" charset="0"/>
              <a:buNone/>
              <a:defRPr/>
            </a:pPr>
            <a:r>
              <a:rPr lang="en-US" sz="1600" dirty="0"/>
              <a:t>Collaborative Pinterest </a:t>
            </a:r>
            <a:r>
              <a:rPr lang="en-US" sz="1600" dirty="0" smtClean="0"/>
              <a:t>boards: share </a:t>
            </a:r>
            <a:r>
              <a:rPr lang="en-US" sz="1600" dirty="0"/>
              <a:t>inspirational quotes or picture quizzes of places and people in University</a:t>
            </a:r>
          </a:p>
          <a:p>
            <a:pPr marL="0" indent="0">
              <a:buFont typeface="Arial" panose="020B0604020202020204" pitchFamily="34" charset="0"/>
              <a:buNone/>
              <a:defRPr/>
            </a:pPr>
            <a:r>
              <a:rPr lang="en-US" sz="1600" dirty="0"/>
              <a:t>Online group chat using Google+ hangouts, Skype or Blackboard Collaborate</a:t>
            </a:r>
          </a:p>
          <a:p>
            <a:pPr>
              <a:defRPr/>
            </a:pPr>
            <a:endParaRPr lang="en-US" dirty="0"/>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altLang="en-US" smtClean="0"/>
              <a:t>Print-based resources</a:t>
            </a:r>
          </a:p>
        </p:txBody>
      </p:sp>
      <p:sp>
        <p:nvSpPr>
          <p:cNvPr id="31747" name="Content Placeholder 2"/>
          <p:cNvSpPr>
            <a:spLocks noGrp="1"/>
          </p:cNvSpPr>
          <p:nvPr>
            <p:ph idx="1"/>
          </p:nvPr>
        </p:nvSpPr>
        <p:spPr>
          <a:xfrm>
            <a:off x="2201863" y="1825625"/>
            <a:ext cx="9151937" cy="4351338"/>
          </a:xfrm>
        </p:spPr>
        <p:txBody>
          <a:bodyPr/>
          <a:lstStyle/>
          <a:p>
            <a:r>
              <a:rPr lang="en-US" altLang="en-US" sz="2000" smtClean="0"/>
              <a:t>Links to online repositories</a:t>
            </a:r>
          </a:p>
          <a:p>
            <a:endParaRPr lang="en-US" altLang="en-US" sz="2000" smtClean="0"/>
          </a:p>
          <a:p>
            <a:endParaRPr lang="en-US" altLang="en-US" sz="2000" smtClean="0"/>
          </a:p>
          <a:p>
            <a:endParaRPr lang="en-US" altLang="en-US" sz="2000" smtClean="0"/>
          </a:p>
          <a:p>
            <a:endParaRPr lang="en-US" altLang="en-US" sz="2000" smtClean="0"/>
          </a:p>
          <a:p>
            <a:r>
              <a:rPr lang="en-US" altLang="en-US" sz="2000" smtClean="0"/>
              <a:t>Embed audio files</a:t>
            </a:r>
          </a:p>
          <a:p>
            <a:endParaRPr lang="en-US" altLang="en-US" sz="2000" smtClean="0"/>
          </a:p>
          <a:p>
            <a:endParaRPr lang="en-US" altLang="en-US" sz="2000" smtClean="0"/>
          </a:p>
          <a:p>
            <a:endParaRPr lang="en-US" altLang="en-US" sz="2000" smtClean="0"/>
          </a:p>
        </p:txBody>
      </p:sp>
      <p:pic>
        <p:nvPicPr>
          <p:cNvPr id="3174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825625"/>
            <a:ext cx="1363663" cy="135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odcast 1_Social  Media in Teacher Training.mp3">
            <a:hlinkClick r:id="" action="ppaction://media"/>
          </p:cNvPr>
          <p:cNvPicPr>
            <a:picLocks noRot="1" noChangeAspect="1"/>
          </p:cNvPicPr>
          <p:nvPr>
            <a:audioFile r:link="rId1"/>
          </p:nvPr>
        </p:nvPicPr>
        <p:blipFill>
          <a:blip r:embed="rId5">
            <a:extLst>
              <a:ext uri="{28A0092B-C50C-407E-A947-70E740481C1C}">
                <a14:useLocalDpi xmlns:a14="http://schemas.microsoft.com/office/drawing/2010/main" val="0"/>
              </a:ext>
            </a:extLst>
          </a:blip>
          <a:srcRect/>
          <a:stretch>
            <a:fillRect/>
          </a:stretch>
        </p:blipFill>
        <p:spPr bwMode="auto">
          <a:xfrm>
            <a:off x="852488" y="3657600"/>
            <a:ext cx="1179512"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TextBox 2"/>
          <p:cNvSpPr txBox="1">
            <a:spLocks noChangeArrowheads="1"/>
          </p:cNvSpPr>
          <p:nvPr/>
        </p:nvSpPr>
        <p:spPr bwMode="auto">
          <a:xfrm>
            <a:off x="6400800" y="1825625"/>
            <a:ext cx="49530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2000" dirty="0">
                <a:latin typeface="Stone Sans ITC Std Medium" panose="02000603050000020004" pitchFamily="50" charset="0"/>
                <a:cs typeface="Open Sans" panose="020B0606030504020204" pitchFamily="34" charset="0"/>
              </a:rPr>
              <a:t>The traditional way of integrating multimedia into a printed material was to provide a URL which the learner could type into a browser. With more complex URLs, this becomes a tedious and inefficient task. </a:t>
            </a:r>
          </a:p>
          <a:p>
            <a:endParaRPr lang="en-US" altLang="en-US" sz="2000" dirty="0">
              <a:latin typeface="Stone Sans ITC Std Medium" panose="02000603050000020004" pitchFamily="50" charset="0"/>
              <a:cs typeface="Open Sans" panose="020B0606030504020204" pitchFamily="34" charset="0"/>
            </a:endParaRPr>
          </a:p>
          <a:p>
            <a:r>
              <a:rPr lang="en-US" altLang="en-US" sz="2000" dirty="0">
                <a:latin typeface="Stone Sans ITC Std Medium" panose="02000603050000020004" pitchFamily="50" charset="0"/>
                <a:cs typeface="Open Sans" panose="020B0606030504020204" pitchFamily="34" charset="0"/>
              </a:rPr>
              <a:t>The Print2Screen App allows learners to access multimedia components, such as videos, referred to in a printed material through the use of a mobile phone or tablet. </a:t>
            </a:r>
          </a:p>
        </p:txBody>
      </p:sp>
    </p:spTree>
  </p:cSld>
  <p:clrMapOvr>
    <a:masterClrMapping/>
  </p:clrMapOvr>
  <p:transition spd="slow"/>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altLang="en-US" smtClean="0"/>
              <a:t>Tutorial: QR codes in print-based resources</a:t>
            </a:r>
          </a:p>
        </p:txBody>
      </p:sp>
      <p:sp>
        <p:nvSpPr>
          <p:cNvPr id="3" name="Content Placeholder 2"/>
          <p:cNvSpPr>
            <a:spLocks noGrp="1"/>
          </p:cNvSpPr>
          <p:nvPr>
            <p:ph idx="1"/>
          </p:nvPr>
        </p:nvSpPr>
        <p:spPr/>
        <p:txBody>
          <a:bodyPr/>
          <a:lstStyle/>
          <a:p>
            <a:pPr>
              <a:defRPr/>
            </a:pPr>
            <a:r>
              <a:rPr lang="en-US" dirty="0"/>
              <a:t>D</a:t>
            </a:r>
            <a:r>
              <a:rPr lang="en-US" dirty="0" smtClean="0"/>
              <a:t>ownload beta </a:t>
            </a:r>
            <a:r>
              <a:rPr lang="en-US" dirty="0"/>
              <a:t>version </a:t>
            </a:r>
            <a:r>
              <a:rPr lang="en-US" dirty="0" smtClean="0"/>
              <a:t>of Print2Screen app</a:t>
            </a:r>
          </a:p>
          <a:p>
            <a:pPr>
              <a:defRPr/>
            </a:pPr>
            <a:r>
              <a:rPr lang="en-US" dirty="0" smtClean="0"/>
              <a:t>Use any free QR code generator (e.g. </a:t>
            </a:r>
            <a:r>
              <a:rPr lang="en-US" u="sng" dirty="0">
                <a:hlinkClick r:id="rId2"/>
              </a:rPr>
              <a:t>http://www.qr-code-generator.com/</a:t>
            </a:r>
            <a:r>
              <a:rPr lang="en-US" dirty="0"/>
              <a:t> </a:t>
            </a:r>
            <a:r>
              <a:rPr lang="en-US" dirty="0" smtClean="0"/>
              <a:t>)</a:t>
            </a:r>
          </a:p>
          <a:p>
            <a:pPr>
              <a:defRPr/>
            </a:pPr>
            <a:r>
              <a:rPr lang="en-US" dirty="0" smtClean="0"/>
              <a:t>Generate and embed QR code into your print based resource.</a:t>
            </a:r>
          </a:p>
          <a:p>
            <a:pPr marL="0" indent="0">
              <a:buFont typeface="Arial" panose="020B0604020202020204" pitchFamily="34" charset="0"/>
              <a:buNone/>
              <a:defRPr/>
            </a:pPr>
            <a:endParaRPr lang="en-US" dirty="0" smtClean="0"/>
          </a:p>
          <a:p>
            <a:pPr marL="0" indent="0">
              <a:buFont typeface="Arial" panose="020B0604020202020204" pitchFamily="34" charset="0"/>
              <a:buNone/>
              <a:defRPr/>
            </a:pPr>
            <a:r>
              <a:rPr lang="en-US" dirty="0" smtClean="0"/>
              <a:t>NB: Adhere to the below format</a:t>
            </a:r>
          </a:p>
          <a:p>
            <a:pPr marL="0" indent="0">
              <a:buFont typeface="Arial" panose="020B0604020202020204" pitchFamily="34" charset="0"/>
              <a:buNone/>
              <a:defRPr/>
            </a:pPr>
            <a:r>
              <a:rPr lang="en-US" b="1" i="1" dirty="0"/>
              <a:t>Resource URL; Title of resource; Notes (e.g. brief descriptions. Questions etc.)</a:t>
            </a:r>
            <a:endParaRPr lang="en-US" dirty="0"/>
          </a:p>
          <a:p>
            <a:pPr>
              <a:defRPr/>
            </a:pPr>
            <a:endParaRPr lang="en-US" dirty="0"/>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smtClean="0"/>
              <a:t>Step 1</a:t>
            </a:r>
          </a:p>
        </p:txBody>
      </p:sp>
      <p:sp>
        <p:nvSpPr>
          <p:cNvPr id="34819" name="Content Placeholder 2"/>
          <p:cNvSpPr>
            <a:spLocks noGrp="1"/>
          </p:cNvSpPr>
          <p:nvPr>
            <p:ph idx="1"/>
          </p:nvPr>
        </p:nvSpPr>
        <p:spPr>
          <a:xfrm>
            <a:off x="838200" y="1825625"/>
            <a:ext cx="7620000" cy="4351338"/>
          </a:xfrm>
        </p:spPr>
        <p:txBody>
          <a:bodyPr/>
          <a:lstStyle/>
          <a:p>
            <a:pPr marL="0" indent="0">
              <a:buFont typeface="Arial" panose="020B0604020202020204" pitchFamily="34" charset="0"/>
              <a:buNone/>
            </a:pPr>
            <a:r>
              <a:rPr lang="en-US" altLang="en-US" smtClean="0"/>
              <a:t>Using your phone, go to the Playstore and search for Print2Screen App.</a:t>
            </a:r>
          </a:p>
          <a:p>
            <a:pPr marL="0" indent="0">
              <a:buFont typeface="Arial" panose="020B0604020202020204" pitchFamily="34" charset="0"/>
              <a:buNone/>
            </a:pPr>
            <a:r>
              <a:rPr lang="en-US" altLang="en-US" smtClean="0"/>
              <a:t>Click install to install the app. </a:t>
            </a:r>
          </a:p>
          <a:p>
            <a:pPr marL="0" indent="0">
              <a:buFont typeface="Arial" panose="020B0604020202020204" pitchFamily="34" charset="0"/>
              <a:buNone/>
            </a:pPr>
            <a:endParaRPr lang="en-US" altLang="en-US" smtClean="0"/>
          </a:p>
          <a:p>
            <a:pPr marL="0" indent="0">
              <a:buFont typeface="Arial" panose="020B0604020202020204" pitchFamily="34" charset="0"/>
              <a:buNone/>
            </a:pPr>
            <a:endParaRPr lang="en-US" altLang="en-US" smtClean="0"/>
          </a:p>
        </p:txBody>
      </p:sp>
      <p:sp>
        <p:nvSpPr>
          <p:cNvPr id="34820" name="AutoShape 6" descr="Image result for PLAYSTORE"/>
          <p:cNvSpPr>
            <a:spLocks noChangeAspect="1" noChangeArrowheads="1"/>
          </p:cNvSpPr>
          <p:nvPr/>
        </p:nvSpPr>
        <p:spPr bwMode="auto">
          <a:xfrm>
            <a:off x="176213"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4821" name="AutoShape 8" descr="Image result for PLAY STORE SEARCH"/>
          <p:cNvSpPr>
            <a:spLocks noChangeAspect="1" noChangeArrowheads="1"/>
          </p:cNvSpPr>
          <p:nvPr/>
        </p:nvSpPr>
        <p:spPr bwMode="auto">
          <a:xfrm>
            <a:off x="328613" y="-301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grpSp>
        <p:nvGrpSpPr>
          <p:cNvPr id="34822" name="Group 8"/>
          <p:cNvGrpSpPr>
            <a:grpSpLocks/>
          </p:cNvGrpSpPr>
          <p:nvPr/>
        </p:nvGrpSpPr>
        <p:grpSpPr bwMode="auto">
          <a:xfrm>
            <a:off x="8534400" y="228600"/>
            <a:ext cx="3352800" cy="5961063"/>
            <a:chOff x="8248650" y="274638"/>
            <a:chExt cx="3352800" cy="5960532"/>
          </a:xfrm>
        </p:grpSpPr>
        <p:pic>
          <p:nvPicPr>
            <p:cNvPr id="34824" name="Picture 12" descr="Image result for PLAY STORE SEAR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8650" y="274638"/>
              <a:ext cx="3352800" cy="5960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8705850" y="609571"/>
              <a:ext cx="2362200" cy="380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rPr>
                <a:t>Print2Screen</a:t>
              </a:r>
            </a:p>
          </p:txBody>
        </p:sp>
      </p:grpSp>
      <p:pic>
        <p:nvPicPr>
          <p:cNvPr id="34823" name="Picture 14" descr="Image result for PLAYSTO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08610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altLang="en-US" smtClean="0"/>
              <a:t>Step 2 </a:t>
            </a:r>
          </a:p>
        </p:txBody>
      </p:sp>
      <p:sp>
        <p:nvSpPr>
          <p:cNvPr id="35843" name="Content Placeholder 2"/>
          <p:cNvSpPr>
            <a:spLocks noGrp="1"/>
          </p:cNvSpPr>
          <p:nvPr>
            <p:ph idx="1"/>
          </p:nvPr>
        </p:nvSpPr>
        <p:spPr/>
        <p:txBody>
          <a:bodyPr/>
          <a:lstStyle/>
          <a:p>
            <a:r>
              <a:rPr lang="en-US" altLang="en-US" smtClean="0"/>
              <a:t>Go to this web address to create your QR code: </a:t>
            </a:r>
            <a:r>
              <a:rPr lang="en-US" altLang="en-US" u="sng" smtClean="0">
                <a:hlinkClick r:id="rId2"/>
              </a:rPr>
              <a:t>http://www.qr-code-generator.com/</a:t>
            </a:r>
            <a:r>
              <a:rPr lang="en-US" altLang="en-US" smtClean="0"/>
              <a:t> </a:t>
            </a:r>
          </a:p>
        </p:txBody>
      </p:sp>
      <p:pic>
        <p:nvPicPr>
          <p:cNvPr id="3584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2770188"/>
            <a:ext cx="8305800" cy="337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altLang="en-US" smtClean="0"/>
              <a:t>Step 3</a:t>
            </a:r>
          </a:p>
        </p:txBody>
      </p:sp>
      <p:sp>
        <p:nvSpPr>
          <p:cNvPr id="36867" name="Content Placeholder 2"/>
          <p:cNvSpPr>
            <a:spLocks noGrp="1"/>
          </p:cNvSpPr>
          <p:nvPr>
            <p:ph idx="1"/>
          </p:nvPr>
        </p:nvSpPr>
        <p:spPr/>
        <p:txBody>
          <a:bodyPr/>
          <a:lstStyle/>
          <a:p>
            <a:pPr marL="0" indent="0">
              <a:buFont typeface="Arial" panose="020B0604020202020204" pitchFamily="34" charset="0"/>
              <a:buNone/>
            </a:pPr>
            <a:r>
              <a:rPr lang="en-US" altLang="en-US" smtClean="0"/>
              <a:t>NB: Adhere to the below format while pasting your url</a:t>
            </a:r>
          </a:p>
          <a:p>
            <a:pPr marL="0" indent="0">
              <a:buFont typeface="Arial" panose="020B0604020202020204" pitchFamily="34" charset="0"/>
              <a:buNone/>
            </a:pPr>
            <a:r>
              <a:rPr lang="en-US" altLang="en-US" b="1" i="1" smtClean="0"/>
              <a:t>Resource URL; Title of resource; Notes (e.g. brief descriptions. Questions etc.)</a:t>
            </a:r>
          </a:p>
          <a:p>
            <a:pPr marL="0" indent="0">
              <a:buFont typeface="Arial" panose="020B0604020202020204" pitchFamily="34" charset="0"/>
              <a:buNone/>
            </a:pPr>
            <a:endParaRPr lang="en-US" altLang="en-US" b="1" i="1" smtClean="0"/>
          </a:p>
          <a:p>
            <a:pPr marL="0" indent="0">
              <a:buFont typeface="Arial" panose="020B0604020202020204" pitchFamily="34" charset="0"/>
              <a:buNone/>
            </a:pPr>
            <a:r>
              <a:rPr lang="en-US" altLang="en-US" smtClean="0"/>
              <a:t>Below is an example: </a:t>
            </a:r>
          </a:p>
          <a:p>
            <a:pPr marL="0" indent="0">
              <a:buFont typeface="Arial" panose="020B0604020202020204" pitchFamily="34" charset="0"/>
              <a:buNone/>
            </a:pPr>
            <a:r>
              <a:rPr lang="en-US" altLang="en-US" smtClean="0"/>
              <a:t>https://youtu.be/4o2Z_0r_zJA; Inclusion matters. There is ability in disability; Sixty Kamara explains how he will seek out stories that focus on how Sierra Leone is dealing with life</a:t>
            </a: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altLang="en-US" smtClean="0"/>
              <a:t>Step 4  </a:t>
            </a:r>
          </a:p>
        </p:txBody>
      </p:sp>
      <p:sp>
        <p:nvSpPr>
          <p:cNvPr id="38915" name="Content Placeholder 2"/>
          <p:cNvSpPr>
            <a:spLocks noGrp="1"/>
          </p:cNvSpPr>
          <p:nvPr>
            <p:ph idx="1"/>
          </p:nvPr>
        </p:nvSpPr>
        <p:spPr/>
        <p:txBody>
          <a:bodyPr/>
          <a:lstStyle/>
          <a:p>
            <a:r>
              <a:rPr lang="en-US" altLang="en-US" smtClean="0"/>
              <a:t>Download the generate QR code and insert it in your print material. </a:t>
            </a:r>
          </a:p>
          <a:p>
            <a:r>
              <a:rPr lang="en-US" altLang="en-US" smtClean="0"/>
              <a:t>Use the Print2Screen App to scan the resource. </a:t>
            </a: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altLang="en-US" smtClean="0"/>
              <a:t>List of compatible websites</a:t>
            </a:r>
          </a:p>
        </p:txBody>
      </p:sp>
      <p:sp>
        <p:nvSpPr>
          <p:cNvPr id="39939" name="Content Placeholder 2"/>
          <p:cNvSpPr>
            <a:spLocks noGrp="1"/>
          </p:cNvSpPr>
          <p:nvPr>
            <p:ph idx="1"/>
          </p:nvPr>
        </p:nvSpPr>
        <p:spPr/>
        <p:txBody>
          <a:bodyPr/>
          <a:lstStyle/>
          <a:p>
            <a:pPr marL="0" indent="0">
              <a:buFont typeface="Arial" panose="020B0604020202020204" pitchFamily="34" charset="0"/>
              <a:buNone/>
            </a:pPr>
            <a:r>
              <a:rPr lang="en-US" altLang="en-US" smtClean="0"/>
              <a:t>1. https://www.col.org/</a:t>
            </a:r>
            <a:br>
              <a:rPr lang="en-US" altLang="en-US" smtClean="0"/>
            </a:br>
            <a:r>
              <a:rPr lang="en-US" altLang="en-US" smtClean="0"/>
              <a:t>2. http://cemca.org.in/</a:t>
            </a:r>
            <a:br>
              <a:rPr lang="en-US" altLang="en-US" smtClean="0"/>
            </a:br>
            <a:r>
              <a:rPr lang="en-US" altLang="en-US" smtClean="0"/>
              <a:t>3. http://oasis.col.org/</a:t>
            </a:r>
            <a:br>
              <a:rPr lang="en-US" altLang="en-US" smtClean="0"/>
            </a:br>
            <a:r>
              <a:rPr lang="en-US" altLang="en-US" smtClean="0"/>
              <a:t>4. https://www.youtube.com</a:t>
            </a:r>
            <a:br>
              <a:rPr lang="en-US" altLang="en-US" smtClean="0"/>
            </a:br>
            <a:r>
              <a:rPr lang="en-US" altLang="en-US" smtClean="0"/>
              <a:t>5. https://vimeo.com/</a:t>
            </a:r>
            <a:br>
              <a:rPr lang="en-US" altLang="en-US" smtClean="0"/>
            </a:br>
            <a:r>
              <a:rPr lang="en-US" altLang="en-US" smtClean="0"/>
              <a:t>6. http://nptel.ac.in/</a:t>
            </a:r>
            <a:br>
              <a:rPr lang="en-US" altLang="en-US" smtClean="0"/>
            </a:br>
            <a:r>
              <a:rPr lang="en-US" altLang="en-US" smtClean="0"/>
              <a:t>7. https://commons.wikimedia.org</a:t>
            </a:r>
            <a:br>
              <a:rPr lang="en-US" altLang="en-US" smtClean="0"/>
            </a:br>
            <a:r>
              <a:rPr lang="en-US" altLang="en-US" smtClean="0"/>
              <a:t>8. https://www.flickr.com</a:t>
            </a:r>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9005</TotalTime>
  <Words>757</Words>
  <Application>Microsoft Office PowerPoint</Application>
  <PresentationFormat>Widescreen</PresentationFormat>
  <Paragraphs>122</Paragraphs>
  <Slides>22</Slides>
  <Notes>6</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Stone Sans ITC Std Medium</vt:lpstr>
      <vt:lpstr>Calibri</vt:lpstr>
      <vt:lpstr>Calibri Light</vt:lpstr>
      <vt:lpstr>Open Sans</vt:lpstr>
      <vt:lpstr>Office Theme</vt:lpstr>
      <vt:lpstr>Introduction to Microlearning</vt:lpstr>
      <vt:lpstr>PowerPoint Presentation</vt:lpstr>
      <vt:lpstr>Videos</vt:lpstr>
      <vt:lpstr>Tutorial: Creating Videos from PowerPoint Presentations</vt:lpstr>
      <vt:lpstr>Interactive Presentations</vt:lpstr>
      <vt:lpstr>Tutorial 2: Creating an Interactive Presentation</vt:lpstr>
      <vt:lpstr>iPDFs</vt:lpstr>
      <vt:lpstr>Animation</vt:lpstr>
      <vt:lpstr>Animation</vt:lpstr>
      <vt:lpstr>PowerPoint Presentation</vt:lpstr>
      <vt:lpstr>Infographic</vt:lpstr>
      <vt:lpstr>PowerPoint Presentation</vt:lpstr>
      <vt:lpstr>Social Media</vt:lpstr>
      <vt:lpstr>PowerPoint Presentation</vt:lpstr>
      <vt:lpstr>Pedagogical contexts</vt:lpstr>
      <vt:lpstr>Print-based resources</vt:lpstr>
      <vt:lpstr>Tutorial: QR codes in print-based resources</vt:lpstr>
      <vt:lpstr>Step 1</vt:lpstr>
      <vt:lpstr>Step 2 </vt:lpstr>
      <vt:lpstr>Step 3</vt:lpstr>
      <vt:lpstr>Step 4  </vt:lpstr>
      <vt:lpstr>List of compatible websites</vt:lpstr>
    </vt:vector>
  </TitlesOfParts>
  <Company>UWW</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TeacherFutures</dc:creator>
  <cp:lastModifiedBy>The Njagihs</cp:lastModifiedBy>
  <cp:revision>118</cp:revision>
  <cp:lastPrinted>1601-01-01T00:00:00Z</cp:lastPrinted>
  <dcterms:created xsi:type="dcterms:W3CDTF">2002-03-03T23:12:34Z</dcterms:created>
  <dcterms:modified xsi:type="dcterms:W3CDTF">2018-05-03T06:21:35Z</dcterms:modified>
</cp:coreProperties>
</file>