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7" r:id="rId1"/>
  </p:sldMasterIdLst>
  <p:notesMasterIdLst>
    <p:notesMasterId r:id="rId22"/>
  </p:notesMasterIdLst>
  <p:sldIdLst>
    <p:sldId id="256" r:id="rId2"/>
    <p:sldId id="257" r:id="rId3"/>
    <p:sldId id="268" r:id="rId4"/>
    <p:sldId id="270" r:id="rId5"/>
    <p:sldId id="271" r:id="rId6"/>
    <p:sldId id="259" r:id="rId7"/>
    <p:sldId id="267" r:id="rId8"/>
    <p:sldId id="269" r:id="rId9"/>
    <p:sldId id="260" r:id="rId10"/>
    <p:sldId id="272" r:id="rId11"/>
    <p:sldId id="273" r:id="rId12"/>
    <p:sldId id="263" r:id="rId13"/>
    <p:sldId id="279" r:id="rId14"/>
    <p:sldId id="274" r:id="rId15"/>
    <p:sldId id="275" r:id="rId16"/>
    <p:sldId id="276" r:id="rId17"/>
    <p:sldId id="278" r:id="rId18"/>
    <p:sldId id="262" r:id="rId19"/>
    <p:sldId id="264" r:id="rId20"/>
    <p:sldId id="280" r:id="rId21"/>
  </p:sldIdLst>
  <p:sldSz cx="12192000" cy="6858000"/>
  <p:notesSz cx="6858000" cy="9144000"/>
  <p:defaultTextStyle>
    <a:defPPr>
      <a:defRPr lang="en-US"/>
    </a:defPPr>
    <a:lvl1pPr algn="l" rtl="0" eaLnBrk="0" fontAlgn="base" hangingPunct="0">
      <a:spcBef>
        <a:spcPct val="0"/>
      </a:spcBef>
      <a:spcAft>
        <a:spcPct val="0"/>
      </a:spcAft>
      <a:defRPr sz="2400" kern="1200">
        <a:solidFill>
          <a:schemeClr val="tx1"/>
        </a:solidFill>
        <a:latin typeface="Arial" panose="020B0604020202020204" pitchFamily="34" charset="0"/>
        <a:ea typeface="+mn-ea"/>
        <a:cs typeface="+mn-cs"/>
      </a:defRPr>
    </a:lvl1pPr>
    <a:lvl2pPr marL="455613" indent="1588" algn="l" rtl="0" eaLnBrk="0" fontAlgn="base" hangingPunct="0">
      <a:spcBef>
        <a:spcPct val="0"/>
      </a:spcBef>
      <a:spcAft>
        <a:spcPct val="0"/>
      </a:spcAft>
      <a:defRPr sz="2400" kern="1200">
        <a:solidFill>
          <a:schemeClr val="tx1"/>
        </a:solidFill>
        <a:latin typeface="Arial" panose="020B0604020202020204" pitchFamily="34" charset="0"/>
        <a:ea typeface="+mn-ea"/>
        <a:cs typeface="+mn-cs"/>
      </a:defRPr>
    </a:lvl2pPr>
    <a:lvl3pPr marL="912813" indent="1588" algn="l" rtl="0" eaLnBrk="0" fontAlgn="base" hangingPunct="0">
      <a:spcBef>
        <a:spcPct val="0"/>
      </a:spcBef>
      <a:spcAft>
        <a:spcPct val="0"/>
      </a:spcAft>
      <a:defRPr sz="2400" kern="1200">
        <a:solidFill>
          <a:schemeClr val="tx1"/>
        </a:solidFill>
        <a:latin typeface="Arial" panose="020B0604020202020204" pitchFamily="34" charset="0"/>
        <a:ea typeface="+mn-ea"/>
        <a:cs typeface="+mn-cs"/>
      </a:defRPr>
    </a:lvl3pPr>
    <a:lvl4pPr marL="1370013" indent="1588" algn="l" rtl="0" eaLnBrk="0" fontAlgn="base" hangingPunct="0">
      <a:spcBef>
        <a:spcPct val="0"/>
      </a:spcBef>
      <a:spcAft>
        <a:spcPct val="0"/>
      </a:spcAft>
      <a:defRPr sz="2400" kern="1200">
        <a:solidFill>
          <a:schemeClr val="tx1"/>
        </a:solidFill>
        <a:latin typeface="Arial" panose="020B0604020202020204" pitchFamily="34" charset="0"/>
        <a:ea typeface="+mn-ea"/>
        <a:cs typeface="+mn-cs"/>
      </a:defRPr>
    </a:lvl4pPr>
    <a:lvl5pPr marL="1827213" indent="1588" algn="l" rtl="0" eaLnBrk="0" fontAlgn="base" hangingPunct="0">
      <a:spcBef>
        <a:spcPct val="0"/>
      </a:spcBef>
      <a:spcAft>
        <a:spcPct val="0"/>
      </a:spcAft>
      <a:defRPr sz="2400" kern="1200">
        <a:solidFill>
          <a:schemeClr val="tx1"/>
        </a:solidFill>
        <a:latin typeface="Arial" panose="020B0604020202020204" pitchFamily="34" charset="0"/>
        <a:ea typeface="+mn-ea"/>
        <a:cs typeface="+mn-cs"/>
      </a:defRPr>
    </a:lvl5pPr>
    <a:lvl6pPr marL="2286000" algn="l" defTabSz="914400" rtl="0" eaLnBrk="1" latinLnBrk="0" hangingPunct="1">
      <a:defRPr sz="2400" kern="1200">
        <a:solidFill>
          <a:schemeClr val="tx1"/>
        </a:solidFill>
        <a:latin typeface="Arial" panose="020B0604020202020204" pitchFamily="34" charset="0"/>
        <a:ea typeface="+mn-ea"/>
        <a:cs typeface="+mn-cs"/>
      </a:defRPr>
    </a:lvl6pPr>
    <a:lvl7pPr marL="2743200" algn="l" defTabSz="914400" rtl="0" eaLnBrk="1" latinLnBrk="0" hangingPunct="1">
      <a:defRPr sz="2400" kern="1200">
        <a:solidFill>
          <a:schemeClr val="tx1"/>
        </a:solidFill>
        <a:latin typeface="Arial" panose="020B0604020202020204" pitchFamily="34" charset="0"/>
        <a:ea typeface="+mn-ea"/>
        <a:cs typeface="+mn-cs"/>
      </a:defRPr>
    </a:lvl7pPr>
    <a:lvl8pPr marL="3200400" algn="l" defTabSz="914400" rtl="0" eaLnBrk="1" latinLnBrk="0" hangingPunct="1">
      <a:defRPr sz="2400" kern="1200">
        <a:solidFill>
          <a:schemeClr val="tx1"/>
        </a:solidFill>
        <a:latin typeface="Arial" panose="020B0604020202020204" pitchFamily="34" charset="0"/>
        <a:ea typeface="+mn-ea"/>
        <a:cs typeface="+mn-cs"/>
      </a:defRPr>
    </a:lvl8pPr>
    <a:lvl9pPr marL="3657600" algn="l" defTabSz="914400" rtl="0" eaLnBrk="1" latinLnBrk="0" hangingPunct="1">
      <a:defRPr sz="2400"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679BD"/>
    <a:srgbClr val="6E6F6E"/>
    <a:srgbClr val="0099CC"/>
    <a:srgbClr val="FFCC66"/>
    <a:srgbClr val="CCFF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7684" autoAdjust="0"/>
    <p:restoredTop sz="68456" autoAdjust="0"/>
  </p:normalViewPr>
  <p:slideViewPr>
    <p:cSldViewPr>
      <p:cViewPr>
        <p:scale>
          <a:sx n="66" d="100"/>
          <a:sy n="66" d="100"/>
        </p:scale>
        <p:origin x="300" y="-384"/>
      </p:cViewPr>
      <p:guideLst>
        <p:guide orient="horz" pos="2160"/>
        <p:guide pos="3840"/>
      </p:guideLst>
    </p:cSldViewPr>
  </p:slideViewPr>
  <p:outlineViewPr>
    <p:cViewPr>
      <p:scale>
        <a:sx n="33" d="100"/>
        <a:sy n="33" d="100"/>
      </p:scale>
      <p:origin x="0" y="0"/>
    </p:cViewPr>
  </p:outlineViewPr>
  <p:notesTextViewPr>
    <p:cViewPr>
      <p:scale>
        <a:sx n="66" d="100"/>
        <a:sy n="66" d="100"/>
      </p:scale>
      <p:origin x="0" y="0"/>
    </p:cViewPr>
  </p:notesTextViewPr>
  <p:sorterViewPr>
    <p:cViewPr varScale="1">
      <p:scale>
        <a:sx n="1" d="1"/>
        <a:sy n="1" d="1"/>
      </p:scale>
      <p:origin x="0" y="-2106"/>
    </p:cViewPr>
  </p:sorterViewPr>
  <p:notesViewPr>
    <p:cSldViewPr>
      <p:cViewPr>
        <p:scale>
          <a:sx n="75" d="100"/>
          <a:sy n="75" d="100"/>
        </p:scale>
        <p:origin x="-732" y="960"/>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0898"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200">
                <a:latin typeface="Arial" charset="0"/>
              </a:defRPr>
            </a:lvl1pPr>
          </a:lstStyle>
          <a:p>
            <a:pPr>
              <a:defRPr/>
            </a:pPr>
            <a:endParaRPr lang="en-US"/>
          </a:p>
        </p:txBody>
      </p:sp>
      <p:sp>
        <p:nvSpPr>
          <p:cNvPr id="80899"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200">
                <a:latin typeface="Arial" charset="0"/>
              </a:defRPr>
            </a:lvl1pPr>
          </a:lstStyle>
          <a:p>
            <a:pPr>
              <a:defRPr/>
            </a:pPr>
            <a:endParaRPr lang="en-US"/>
          </a:p>
        </p:txBody>
      </p:sp>
      <p:sp>
        <p:nvSpPr>
          <p:cNvPr id="11268" name="Rectangle 4"/>
          <p:cNvSpPr>
            <a:spLocks noRot="1" noChangeArrowheads="1" noTextEdit="1"/>
          </p:cNvSpPr>
          <p:nvPr>
            <p:ph type="sldImg" idx="2"/>
          </p:nvPr>
        </p:nvSpPr>
        <p:spPr bwMode="auto">
          <a:xfrm>
            <a:off x="381000" y="685800"/>
            <a:ext cx="6096000" cy="34290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0901"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80902"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200">
                <a:latin typeface="Arial" charset="0"/>
              </a:defRPr>
            </a:lvl1pPr>
          </a:lstStyle>
          <a:p>
            <a:pPr>
              <a:defRPr/>
            </a:pPr>
            <a:endParaRPr lang="en-US"/>
          </a:p>
        </p:txBody>
      </p:sp>
      <p:sp>
        <p:nvSpPr>
          <p:cNvPr id="80903"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A1F7BBA5-D6E2-405D-AA97-6E559BF7236F}" type="slidenum">
              <a:rPr lang="en-US" altLang="en-US"/>
              <a:pPr>
                <a:defRPr/>
              </a:pPr>
              <a:t>‹#›</a:t>
            </a:fld>
            <a:endParaRPr lang="en-US" altLang="en-US" dirty="0"/>
          </a:p>
        </p:txBody>
      </p:sp>
    </p:spTree>
    <p:extLst>
      <p:ext uri="{BB962C8B-B14F-4D97-AF65-F5344CB8AC3E}">
        <p14:creationId xmlns:p14="http://schemas.microsoft.com/office/powerpoint/2010/main" val="1049735016"/>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Arial" charset="0"/>
        <a:ea typeface="+mn-ea"/>
        <a:cs typeface="+mn-cs"/>
      </a:defRPr>
    </a:lvl1pPr>
    <a:lvl2pPr marL="455613" algn="l" rtl="0" eaLnBrk="0" fontAlgn="base" hangingPunct="0">
      <a:spcBef>
        <a:spcPct val="30000"/>
      </a:spcBef>
      <a:spcAft>
        <a:spcPct val="0"/>
      </a:spcAft>
      <a:defRPr kumimoji="1" sz="1200" kern="1200">
        <a:solidFill>
          <a:schemeClr val="tx1"/>
        </a:solidFill>
        <a:latin typeface="Arial" charset="0"/>
        <a:ea typeface="+mn-ea"/>
        <a:cs typeface="+mn-cs"/>
      </a:defRPr>
    </a:lvl2pPr>
    <a:lvl3pPr marL="912813" algn="l" rtl="0" eaLnBrk="0" fontAlgn="base" hangingPunct="0">
      <a:spcBef>
        <a:spcPct val="30000"/>
      </a:spcBef>
      <a:spcAft>
        <a:spcPct val="0"/>
      </a:spcAft>
      <a:defRPr kumimoji="1" sz="1200" kern="1200">
        <a:solidFill>
          <a:schemeClr val="tx1"/>
        </a:solidFill>
        <a:latin typeface="Arial" charset="0"/>
        <a:ea typeface="+mn-ea"/>
        <a:cs typeface="+mn-cs"/>
      </a:defRPr>
    </a:lvl3pPr>
    <a:lvl4pPr marL="1370013" algn="l" rtl="0" eaLnBrk="0" fontAlgn="base" hangingPunct="0">
      <a:spcBef>
        <a:spcPct val="30000"/>
      </a:spcBef>
      <a:spcAft>
        <a:spcPct val="0"/>
      </a:spcAft>
      <a:defRPr kumimoji="1" sz="1200" kern="1200">
        <a:solidFill>
          <a:schemeClr val="tx1"/>
        </a:solidFill>
        <a:latin typeface="Arial" charset="0"/>
        <a:ea typeface="+mn-ea"/>
        <a:cs typeface="+mn-cs"/>
      </a:defRPr>
    </a:lvl4pPr>
    <a:lvl5pPr marL="1827213" algn="l" rtl="0" eaLnBrk="0" fontAlgn="base" hangingPunct="0">
      <a:spcBef>
        <a:spcPct val="30000"/>
      </a:spcBef>
      <a:spcAft>
        <a:spcPct val="0"/>
      </a:spcAft>
      <a:defRPr kumimoji="1" sz="1200" kern="1200">
        <a:solidFill>
          <a:schemeClr val="tx1"/>
        </a:solidFill>
        <a:latin typeface="Arial" charset="0"/>
        <a:ea typeface="+mn-ea"/>
        <a:cs typeface="+mn-cs"/>
      </a:defRPr>
    </a:lvl5pPr>
    <a:lvl6pPr marL="2285943" algn="l" defTabSz="914377" rtl="0" eaLnBrk="1" latinLnBrk="0" hangingPunct="1">
      <a:defRPr sz="1200" kern="1200">
        <a:solidFill>
          <a:schemeClr val="tx1"/>
        </a:solidFill>
        <a:latin typeface="+mn-lt"/>
        <a:ea typeface="+mn-ea"/>
        <a:cs typeface="+mn-cs"/>
      </a:defRPr>
    </a:lvl6pPr>
    <a:lvl7pPr marL="2743131" algn="l" defTabSz="914377" rtl="0" eaLnBrk="1" latinLnBrk="0" hangingPunct="1">
      <a:defRPr sz="1200" kern="1200">
        <a:solidFill>
          <a:schemeClr val="tx1"/>
        </a:solidFill>
        <a:latin typeface="+mn-lt"/>
        <a:ea typeface="+mn-ea"/>
        <a:cs typeface="+mn-cs"/>
      </a:defRPr>
    </a:lvl7pPr>
    <a:lvl8pPr marL="3200320" algn="l" defTabSz="914377" rtl="0" eaLnBrk="1" latinLnBrk="0" hangingPunct="1">
      <a:defRPr sz="1200" kern="1200">
        <a:solidFill>
          <a:schemeClr val="tx1"/>
        </a:solidFill>
        <a:latin typeface="+mn-lt"/>
        <a:ea typeface="+mn-ea"/>
        <a:cs typeface="+mn-cs"/>
      </a:defRPr>
    </a:lvl8pPr>
    <a:lvl9pPr marL="3657509" algn="l" defTabSz="914377"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3" Type="http://schemas.openxmlformats.org/officeDocument/2006/relationships/hyperlink" Target="https://www.psychologistworld.com/memory/millermagicnumber.php" TargetMode="External"/><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Slide Image Placeholder 1"/>
          <p:cNvSpPr>
            <a:spLocks noGrp="1" noRot="1" noChangeAspect="1" noTextEdit="1"/>
          </p:cNvSpPr>
          <p:nvPr>
            <p:ph type="sldImg"/>
          </p:nvPr>
        </p:nvSpPr>
        <p:spPr>
          <a:ln/>
        </p:spPr>
      </p:sp>
      <p:sp>
        <p:nvSpPr>
          <p:cNvPr id="1433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smtClean="0">
                <a:latin typeface="Arial" panose="020B0604020202020204" pitchFamily="34" charset="0"/>
              </a:rPr>
              <a:t>Short-term memory</a:t>
            </a:r>
          </a:p>
          <a:p>
            <a:r>
              <a:rPr lang="en-US" altLang="en-US" smtClean="0">
                <a:latin typeface="Arial" panose="020B0604020202020204" pitchFamily="34" charset="0"/>
              </a:rPr>
              <a:t>Working memory</a:t>
            </a:r>
          </a:p>
          <a:p>
            <a:endParaRPr lang="en-US" altLang="en-US" smtClean="0">
              <a:latin typeface="Arial" panose="020B0604020202020204" pitchFamily="34" charset="0"/>
            </a:endParaRPr>
          </a:p>
        </p:txBody>
      </p:sp>
      <p:sp>
        <p:nvSpPr>
          <p:cNvPr id="1434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1134A28B-1CF2-45CF-894F-0135120D613A}" type="slidenum">
              <a:rPr lang="en-US" altLang="en-US" smtClean="0"/>
              <a:pPr/>
              <a:t>2</a:t>
            </a:fld>
            <a:endParaRPr lang="en-US" altLang="en-US" smtClean="0"/>
          </a:p>
        </p:txBody>
      </p:sp>
    </p:spTree>
    <p:extLst>
      <p:ext uri="{BB962C8B-B14F-4D97-AF65-F5344CB8AC3E}">
        <p14:creationId xmlns:p14="http://schemas.microsoft.com/office/powerpoint/2010/main" val="416086614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Slide Image Placeholder 1"/>
          <p:cNvSpPr>
            <a:spLocks noGrp="1" noRot="1" noChangeAspect="1" noTextEdit="1"/>
          </p:cNvSpPr>
          <p:nvPr>
            <p:ph type="sldImg"/>
          </p:nvPr>
        </p:nvSpPr>
        <p:spPr>
          <a:ln/>
        </p:spPr>
      </p:sp>
      <p:sp>
        <p:nvSpPr>
          <p:cNvPr id="1741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smtClean="0">
                <a:latin typeface="Arial" panose="020B0604020202020204" pitchFamily="34" charset="0"/>
              </a:rPr>
              <a:t>Here is a small task. Moments later you will realize that you have completely forgotten that the full list of words. The information is quickly lost from short-term memory when you fail to rehearse or repeat the information. </a:t>
            </a:r>
          </a:p>
          <a:p>
            <a:endParaRPr lang="en-US" altLang="en-US" smtClean="0">
              <a:latin typeface="Arial" panose="020B0604020202020204" pitchFamily="34" charset="0"/>
            </a:endParaRPr>
          </a:p>
        </p:txBody>
      </p:sp>
      <p:sp>
        <p:nvSpPr>
          <p:cNvPr id="1741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01490084-BF28-44FD-81C5-083DB711FA64}" type="slidenum">
              <a:rPr lang="en-US" altLang="en-US" smtClean="0"/>
              <a:pPr/>
              <a:t>4</a:t>
            </a:fld>
            <a:endParaRPr lang="en-US" altLang="en-US" smtClean="0"/>
          </a:p>
        </p:txBody>
      </p:sp>
    </p:spTree>
    <p:extLst>
      <p:ext uri="{BB962C8B-B14F-4D97-AF65-F5344CB8AC3E}">
        <p14:creationId xmlns:p14="http://schemas.microsoft.com/office/powerpoint/2010/main" val="95051315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p:cNvSpPr>
            <a:spLocks noGrp="1" noRot="1" noChangeAspect="1" noTextEdit="1"/>
          </p:cNvSpPr>
          <p:nvPr>
            <p:ph type="sldImg"/>
          </p:nvPr>
        </p:nvSpPr>
        <p:spPr>
          <a:ln/>
        </p:spPr>
      </p:sp>
      <p:sp>
        <p:nvSpPr>
          <p:cNvPr id="1945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latin typeface="Arial" panose="020B0604020202020204" pitchFamily="34" charset="0"/>
            </a:endParaRPr>
          </a:p>
          <a:p>
            <a:r>
              <a:rPr lang="en-US" altLang="en-US" smtClean="0">
                <a:latin typeface="Arial" panose="020B0604020202020204" pitchFamily="34" charset="0"/>
              </a:rPr>
              <a:t>Harvard-based psychologist </a:t>
            </a:r>
            <a:r>
              <a:rPr lang="en-US" altLang="en-US" b="1" smtClean="0">
                <a:latin typeface="Arial" panose="020B0604020202020204" pitchFamily="34" charset="0"/>
                <a:hlinkClick r:id="rId3"/>
              </a:rPr>
              <a:t>George A Miller</a:t>
            </a:r>
            <a:r>
              <a:rPr lang="en-US" altLang="en-US" smtClean="0">
                <a:latin typeface="Arial" panose="020B0604020202020204" pitchFamily="34" charset="0"/>
              </a:rPr>
              <a:t> found that in our short term memory, the average number of 'chunks' of information (names, numbers, etc) that can be stored is 7, + or - 2. </a:t>
            </a:r>
          </a:p>
          <a:p>
            <a:r>
              <a:rPr lang="en-US" altLang="en-US" smtClean="0">
                <a:latin typeface="Arial" panose="020B0604020202020204" pitchFamily="34" charset="0"/>
              </a:rPr>
              <a:t>This means that if you scored between 5 and 9 of the words on the list, your short term memory is working at an average capacity, </a:t>
            </a:r>
          </a:p>
          <a:p>
            <a:r>
              <a:rPr lang="en-US" altLang="en-US" smtClean="0">
                <a:latin typeface="Arial" panose="020B0604020202020204" pitchFamily="34" charset="0"/>
              </a:rPr>
              <a:t>but you can improve it using a number of techniques which we'll explore later.</a:t>
            </a:r>
          </a:p>
          <a:p>
            <a:endParaRPr lang="en-US" altLang="en-US" smtClean="0">
              <a:latin typeface="Arial" panose="020B0604020202020204" pitchFamily="34" charset="0"/>
            </a:endParaRPr>
          </a:p>
          <a:p>
            <a:r>
              <a:rPr lang="en-US" altLang="en-US" smtClean="0">
                <a:latin typeface="Arial" panose="020B0604020202020204" pitchFamily="34" charset="0"/>
              </a:rPr>
              <a:t>Stores information for about 20 – 30 seconds</a:t>
            </a:r>
          </a:p>
          <a:p>
            <a:r>
              <a:rPr lang="en-US" altLang="en-US" smtClean="0">
                <a:latin typeface="Arial" panose="020B0604020202020204" pitchFamily="34" charset="0"/>
              </a:rPr>
              <a:t>After which information is either committed to long-term memory or forgotten altogether</a:t>
            </a:r>
          </a:p>
          <a:p>
            <a:endParaRPr lang="en-US" altLang="en-US" smtClean="0">
              <a:latin typeface="Arial" panose="020B0604020202020204" pitchFamily="34" charset="0"/>
            </a:endParaRPr>
          </a:p>
        </p:txBody>
      </p:sp>
      <p:sp>
        <p:nvSpPr>
          <p:cNvPr id="1946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10043803-CED6-4992-8141-E20EEB8A124A}" type="slidenum">
              <a:rPr lang="en-US" altLang="en-US" smtClean="0"/>
              <a:pPr/>
              <a:t>5</a:t>
            </a:fld>
            <a:endParaRPr lang="en-US" altLang="en-US" smtClean="0"/>
          </a:p>
        </p:txBody>
      </p:sp>
    </p:spTree>
    <p:extLst>
      <p:ext uri="{BB962C8B-B14F-4D97-AF65-F5344CB8AC3E}">
        <p14:creationId xmlns:p14="http://schemas.microsoft.com/office/powerpoint/2010/main" val="104688720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Slide Image Placeholder 1"/>
          <p:cNvSpPr>
            <a:spLocks noGrp="1" noRot="1" noChangeAspect="1" noTextEdit="1"/>
          </p:cNvSpPr>
          <p:nvPr>
            <p:ph type="sldImg"/>
          </p:nvPr>
        </p:nvSpPr>
        <p:spPr>
          <a:ln/>
        </p:spPr>
      </p:sp>
      <p:sp>
        <p:nvSpPr>
          <p:cNvPr id="2150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smtClean="0">
                <a:latin typeface="Arial" panose="020B0604020202020204" pitchFamily="34" charset="0"/>
              </a:rPr>
              <a:t>Learning is the process of acquiring new information in your working memory and integrating it with existing information in your long term memory. </a:t>
            </a:r>
          </a:p>
          <a:p>
            <a:r>
              <a:rPr lang="en-US" altLang="en-US" smtClean="0">
                <a:latin typeface="Arial" panose="020B0604020202020204" pitchFamily="34" charset="0"/>
              </a:rPr>
              <a:t>The average human brain stores information for about 20 – 30 seconds. After which information is either committed to long-term memory or forgotten altogether. </a:t>
            </a:r>
          </a:p>
          <a:p>
            <a:endParaRPr lang="en-US" altLang="en-US" smtClean="0">
              <a:latin typeface="Arial" panose="020B0604020202020204" pitchFamily="34" charset="0"/>
            </a:endParaRPr>
          </a:p>
          <a:p>
            <a:r>
              <a:rPr lang="en-US" altLang="en-US" smtClean="0">
                <a:latin typeface="Arial" panose="020B0604020202020204" pitchFamily="34" charset="0"/>
              </a:rPr>
              <a:t>And this is where working memory comes into place. The processes that are used to temporarily store, organize and manipulate information. </a:t>
            </a:r>
          </a:p>
          <a:p>
            <a:endParaRPr lang="en-US" altLang="en-US" smtClean="0">
              <a:latin typeface="Arial" panose="020B0604020202020204" pitchFamily="34" charset="0"/>
            </a:endParaRPr>
          </a:p>
          <a:p>
            <a:r>
              <a:rPr lang="en-US" altLang="en-US" smtClean="0">
                <a:latin typeface="Arial" panose="020B0604020202020204" pitchFamily="34" charset="0"/>
              </a:rPr>
              <a:t>Once in the the long-term memory, you can recall and apply it to the real world.</a:t>
            </a:r>
          </a:p>
          <a:p>
            <a:endParaRPr lang="en-US" altLang="en-US" smtClean="0">
              <a:latin typeface="Arial" panose="020B0604020202020204" pitchFamily="34" charset="0"/>
            </a:endParaRPr>
          </a:p>
        </p:txBody>
      </p:sp>
      <p:sp>
        <p:nvSpPr>
          <p:cNvPr id="2150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ECAA9643-6D82-43AB-88BD-B4C56A22E35B}" type="slidenum">
              <a:rPr lang="en-US" altLang="en-US" smtClean="0"/>
              <a:pPr/>
              <a:t>6</a:t>
            </a:fld>
            <a:endParaRPr lang="en-US" altLang="en-US" smtClean="0"/>
          </a:p>
        </p:txBody>
      </p:sp>
    </p:spTree>
    <p:extLst>
      <p:ext uri="{BB962C8B-B14F-4D97-AF65-F5344CB8AC3E}">
        <p14:creationId xmlns:p14="http://schemas.microsoft.com/office/powerpoint/2010/main" val="45847082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Slide Image Placeholder 1"/>
          <p:cNvSpPr>
            <a:spLocks noGrp="1" noRot="1" noChangeAspect="1" noTextEdit="1"/>
          </p:cNvSpPr>
          <p:nvPr>
            <p:ph type="sldImg"/>
          </p:nvPr>
        </p:nvSpPr>
        <p:spPr>
          <a:ln/>
        </p:spPr>
      </p:sp>
      <p:sp>
        <p:nvSpPr>
          <p:cNvPr id="2457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smtClean="0">
                <a:latin typeface="Arial" panose="020B0604020202020204" pitchFamily="34" charset="0"/>
              </a:rPr>
              <a:t>Research indicates that microlearning matches our brain’s limitation of working memory by combating learner boredom, disengagement, and poor retention that is attributed to cognitive overload as a result of more traditional long-format instruction.</a:t>
            </a:r>
          </a:p>
          <a:p>
            <a:endParaRPr lang="en-US" altLang="en-US" smtClean="0">
              <a:latin typeface="Arial" panose="020B0604020202020204" pitchFamily="34" charset="0"/>
            </a:endParaRPr>
          </a:p>
          <a:p>
            <a:r>
              <a:rPr lang="en-US" altLang="en-US" smtClean="0">
                <a:latin typeface="Arial" panose="020B0604020202020204" pitchFamily="34" charset="0"/>
              </a:rPr>
              <a:t>Studies indicate that over the last decade, the average human attention span has been dropping. It is now at 8.25 seconds, less than that of a goldfish. But this is in essence is myth since there is no one universal definition of ‘attention span’ and actual research on goldfish memory indicates otherwise. But this hints at the fact that we have become a population of demanding, selective and choosy skimmers. </a:t>
            </a:r>
          </a:p>
          <a:p>
            <a:endParaRPr lang="en-US" altLang="en-US" smtClean="0">
              <a:latin typeface="Arial" panose="020B0604020202020204" pitchFamily="34" charset="0"/>
            </a:endParaRPr>
          </a:p>
          <a:p>
            <a:endParaRPr lang="en-US" altLang="en-US" smtClean="0">
              <a:latin typeface="Arial" panose="020B0604020202020204" pitchFamily="34" charset="0"/>
            </a:endParaRPr>
          </a:p>
        </p:txBody>
      </p:sp>
      <p:sp>
        <p:nvSpPr>
          <p:cNvPr id="2458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B3E81357-5A99-4171-AC9E-672B581CAE0A}" type="slidenum">
              <a:rPr lang="en-US" altLang="en-US" smtClean="0"/>
              <a:pPr/>
              <a:t>8</a:t>
            </a:fld>
            <a:endParaRPr lang="en-US" altLang="en-US" smtClean="0"/>
          </a:p>
        </p:txBody>
      </p:sp>
    </p:spTree>
    <p:extLst>
      <p:ext uri="{BB962C8B-B14F-4D97-AF65-F5344CB8AC3E}">
        <p14:creationId xmlns:p14="http://schemas.microsoft.com/office/powerpoint/2010/main" val="138919246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Slide Image Placeholder 1"/>
          <p:cNvSpPr>
            <a:spLocks noGrp="1" noRot="1" noChangeAspect="1" noTextEdit="1"/>
          </p:cNvSpPr>
          <p:nvPr>
            <p:ph type="sldImg"/>
          </p:nvPr>
        </p:nvSpPr>
        <p:spPr>
          <a:ln/>
        </p:spPr>
      </p:sp>
      <p:sp>
        <p:nvSpPr>
          <p:cNvPr id="2662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smtClean="0">
                <a:latin typeface="Arial" panose="020B0604020202020204" pitchFamily="34" charset="0"/>
              </a:rPr>
              <a:t>Microlearning is a relatively new paradigm in teaching and learning, and training in general. </a:t>
            </a:r>
          </a:p>
          <a:p>
            <a:endParaRPr lang="en-US" altLang="en-US" smtClean="0">
              <a:latin typeface="Arial" panose="020B0604020202020204" pitchFamily="34" charset="0"/>
            </a:endParaRPr>
          </a:p>
          <a:p>
            <a:r>
              <a:rPr lang="en-US" altLang="en-US" smtClean="0">
                <a:latin typeface="Arial" panose="020B0604020202020204" pitchFamily="34" charset="0"/>
              </a:rPr>
              <a:t>Although there is no one accepted definition for microlearning, it generally refers to a method of training involving short, bite-sized, digestible, well-planned learning activities that learners can consume via digital media. </a:t>
            </a:r>
          </a:p>
          <a:p>
            <a:endParaRPr lang="en-US" altLang="en-US" smtClean="0">
              <a:latin typeface="Arial" panose="020B0604020202020204" pitchFamily="34" charset="0"/>
            </a:endParaRPr>
          </a:p>
        </p:txBody>
      </p:sp>
      <p:sp>
        <p:nvSpPr>
          <p:cNvPr id="2662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6A28DD1A-3E80-45D3-AD57-80A2CC6CE666}" type="slidenum">
              <a:rPr lang="en-US" altLang="en-US" smtClean="0"/>
              <a:pPr/>
              <a:t>9</a:t>
            </a:fld>
            <a:endParaRPr lang="en-US" altLang="en-US" smtClean="0"/>
          </a:p>
        </p:txBody>
      </p:sp>
    </p:spTree>
    <p:extLst>
      <p:ext uri="{BB962C8B-B14F-4D97-AF65-F5344CB8AC3E}">
        <p14:creationId xmlns:p14="http://schemas.microsoft.com/office/powerpoint/2010/main" val="308497331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Slide Image Placeholder 1"/>
          <p:cNvSpPr>
            <a:spLocks noGrp="1" noRot="1" noChangeAspect="1" noTextEdit="1"/>
          </p:cNvSpPr>
          <p:nvPr>
            <p:ph type="sldImg"/>
          </p:nvPr>
        </p:nvSpPr>
        <p:spPr>
          <a:ln/>
        </p:spPr>
      </p:sp>
      <p:sp>
        <p:nvSpPr>
          <p:cNvPr id="2867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smtClean="0">
                <a:latin typeface="Arial" panose="020B0604020202020204" pitchFamily="34" charset="0"/>
              </a:rPr>
              <a:t>We engage with microlearning on a daily basis, by reading a post on social media, emails, text messages, or simply looking up information on a search engine such as Google. Information has become ubiquitous and we are now constantly connected to the latest happenings via our mobile devices. This connectivity is significantly affecting how we work, learn and communicate. The mix of technology and and constant access thus creates this enabling environment for microlearning. </a:t>
            </a:r>
          </a:p>
          <a:p>
            <a:endParaRPr lang="en-US" altLang="en-US" smtClean="0">
              <a:latin typeface="Arial" panose="020B0604020202020204" pitchFamily="34" charset="0"/>
            </a:endParaRPr>
          </a:p>
        </p:txBody>
      </p:sp>
      <p:sp>
        <p:nvSpPr>
          <p:cNvPr id="2867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8CC061BD-4CA6-41E0-9D40-A8F748F9611B}" type="slidenum">
              <a:rPr lang="en-US" altLang="en-US" smtClean="0"/>
              <a:pPr/>
              <a:t>10</a:t>
            </a:fld>
            <a:endParaRPr lang="en-US" altLang="en-US" smtClean="0"/>
          </a:p>
        </p:txBody>
      </p:sp>
    </p:spTree>
    <p:extLst>
      <p:ext uri="{BB962C8B-B14F-4D97-AF65-F5344CB8AC3E}">
        <p14:creationId xmlns:p14="http://schemas.microsoft.com/office/powerpoint/2010/main" val="223534305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lide Image Placeholder 1"/>
          <p:cNvSpPr>
            <a:spLocks noGrp="1" noRot="1" noChangeAspect="1" noTextEdit="1"/>
          </p:cNvSpPr>
          <p:nvPr>
            <p:ph type="sldImg"/>
          </p:nvPr>
        </p:nvSpPr>
        <p:spPr>
          <a:ln/>
        </p:spPr>
      </p:sp>
      <p:sp>
        <p:nvSpPr>
          <p:cNvPr id="3379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smtClean="0">
                <a:latin typeface="Arial" panose="020B0604020202020204" pitchFamily="34" charset="0"/>
              </a:rPr>
              <a:t>Microlearning  enables learner to learn at their own learning pace and in so doing optimally consume the information. </a:t>
            </a:r>
          </a:p>
        </p:txBody>
      </p:sp>
      <p:sp>
        <p:nvSpPr>
          <p:cNvPr id="3379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EA3AD1F3-34DE-4619-B66C-C138446B3641}" type="slidenum">
              <a:rPr lang="en-US" altLang="en-US" smtClean="0"/>
              <a:pPr/>
              <a:t>14</a:t>
            </a:fld>
            <a:endParaRPr lang="en-US" altLang="en-US" smtClean="0"/>
          </a:p>
        </p:txBody>
      </p:sp>
    </p:spTree>
    <p:extLst>
      <p:ext uri="{BB962C8B-B14F-4D97-AF65-F5344CB8AC3E}">
        <p14:creationId xmlns:p14="http://schemas.microsoft.com/office/powerpoint/2010/main" val="76128365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lide Image Placeholder 1"/>
          <p:cNvSpPr>
            <a:spLocks noGrp="1" noRot="1" noChangeAspect="1" noTextEdit="1"/>
          </p:cNvSpPr>
          <p:nvPr>
            <p:ph type="sldImg"/>
          </p:nvPr>
        </p:nvSpPr>
        <p:spPr>
          <a:ln/>
        </p:spPr>
      </p:sp>
      <p:sp>
        <p:nvSpPr>
          <p:cNvPr id="3686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smtClean="0">
                <a:latin typeface="Arial" panose="020B0604020202020204" pitchFamily="34" charset="0"/>
              </a:rPr>
              <a:t>In such a scenario, learners also become content creators through the possibilities of responding to questions on social forums, blogs and providing feedback to other learners within a community of practice.</a:t>
            </a:r>
          </a:p>
          <a:p>
            <a:r>
              <a:rPr lang="en-US" altLang="en-US" smtClean="0">
                <a:latin typeface="Arial" panose="020B0604020202020204" pitchFamily="34" charset="0"/>
              </a:rPr>
              <a:t>In addition, well designed microlearning strategies can vary the modes of delivery to address learners multiple intelligences resulting in highly personalized experiences. </a:t>
            </a:r>
          </a:p>
          <a:p>
            <a:endParaRPr lang="en-US" altLang="en-US" smtClean="0">
              <a:latin typeface="Arial" panose="020B0604020202020204" pitchFamily="34" charset="0"/>
            </a:endParaRPr>
          </a:p>
        </p:txBody>
      </p:sp>
      <p:sp>
        <p:nvSpPr>
          <p:cNvPr id="3686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AD40B85D-5B5F-4946-B6C8-00245787FF8A}" type="slidenum">
              <a:rPr lang="en-US" altLang="en-US" smtClean="0"/>
              <a:pPr/>
              <a:t>16</a:t>
            </a:fld>
            <a:endParaRPr lang="en-US" altLang="en-US" smtClean="0"/>
          </a:p>
        </p:txBody>
      </p:sp>
    </p:spTree>
    <p:extLst>
      <p:ext uri="{BB962C8B-B14F-4D97-AF65-F5344CB8AC3E}">
        <p14:creationId xmlns:p14="http://schemas.microsoft.com/office/powerpoint/2010/main" val="51767388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lide Image Placeholder 1"/>
          <p:cNvSpPr>
            <a:spLocks noGrp="1" noRot="1" noChangeAspect="1" noTextEdit="1"/>
          </p:cNvSpPr>
          <p:nvPr>
            <p:ph type="sldImg"/>
          </p:nvPr>
        </p:nvSpPr>
        <p:spPr>
          <a:ln/>
        </p:spPr>
      </p:sp>
      <p:sp>
        <p:nvSpPr>
          <p:cNvPr id="3891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smtClean="0">
                <a:latin typeface="Arial" panose="020B0604020202020204" pitchFamily="34" charset="0"/>
              </a:rPr>
              <a:t>In such a scenario, learners also become content creators through the possibilities of responding to questions on social forums, blogs and providing feedback to other learners within a community of practice.</a:t>
            </a:r>
          </a:p>
          <a:p>
            <a:r>
              <a:rPr lang="en-US" altLang="en-US" smtClean="0">
                <a:latin typeface="Arial" panose="020B0604020202020204" pitchFamily="34" charset="0"/>
              </a:rPr>
              <a:t>In addition, well designed microlearning strategies can vary the modes of delivery to address learners multiple intelligences resulting in highly personalized experiences. </a:t>
            </a:r>
          </a:p>
          <a:p>
            <a:endParaRPr lang="en-US" altLang="en-US" smtClean="0">
              <a:latin typeface="Arial" panose="020B0604020202020204" pitchFamily="34" charset="0"/>
            </a:endParaRPr>
          </a:p>
        </p:txBody>
      </p:sp>
      <p:sp>
        <p:nvSpPr>
          <p:cNvPr id="3891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DEB52BF6-B418-45E5-8B29-712AAF51083D}" type="slidenum">
              <a:rPr lang="en-US" altLang="en-US" smtClean="0"/>
              <a:pPr/>
              <a:t>17</a:t>
            </a:fld>
            <a:endParaRPr lang="en-US" altLang="en-US" smtClean="0"/>
          </a:p>
        </p:txBody>
      </p:sp>
    </p:spTree>
    <p:extLst>
      <p:ext uri="{BB962C8B-B14F-4D97-AF65-F5344CB8AC3E}">
        <p14:creationId xmlns:p14="http://schemas.microsoft.com/office/powerpoint/2010/main" val="123938583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cxnSp>
        <p:nvCxnSpPr>
          <p:cNvPr id="4" name="Straight Connector 3"/>
          <p:cNvCxnSpPr/>
          <p:nvPr userDrawn="1"/>
        </p:nvCxnSpPr>
        <p:spPr>
          <a:xfrm>
            <a:off x="2057400" y="5094288"/>
            <a:ext cx="716280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ctrTitle"/>
          </p:nvPr>
        </p:nvSpPr>
        <p:spPr>
          <a:xfrm>
            <a:off x="2057400" y="3733801"/>
            <a:ext cx="7010400" cy="1238580"/>
          </a:xfrm>
        </p:spPr>
        <p:txBody>
          <a:bodyPr anchor="b">
            <a:noAutofit/>
          </a:bodyPr>
          <a:lstStyle>
            <a:lvl1pPr algn="l">
              <a:defRPr sz="4400">
                <a:solidFill>
                  <a:schemeClr val="bg1"/>
                </a:solidFill>
              </a:defRPr>
            </a:lvl1pPr>
          </a:lstStyle>
          <a:p>
            <a:r>
              <a:rPr lang="en-US" dirty="0" smtClean="0"/>
              <a:t>Click to edit Master title style</a:t>
            </a:r>
            <a:endParaRPr lang="en-US" dirty="0"/>
          </a:p>
        </p:txBody>
      </p:sp>
      <p:sp>
        <p:nvSpPr>
          <p:cNvPr id="3" name="Subtitle 2"/>
          <p:cNvSpPr>
            <a:spLocks noGrp="1"/>
          </p:cNvSpPr>
          <p:nvPr>
            <p:ph type="subTitle" idx="1"/>
          </p:nvPr>
        </p:nvSpPr>
        <p:spPr>
          <a:xfrm>
            <a:off x="2057400" y="5094850"/>
            <a:ext cx="7010400" cy="788637"/>
          </a:xfrm>
        </p:spPr>
        <p:txBody>
          <a:bodyPr/>
          <a:lstStyle>
            <a:lvl1pPr marL="0" indent="0" algn="l">
              <a:buNone/>
              <a:defRPr sz="2400">
                <a:solidFill>
                  <a:schemeClr val="bg1"/>
                </a:solidFill>
              </a:defRPr>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vl6pPr marL="2285943" indent="0" algn="ctr">
              <a:buNone/>
              <a:defRPr sz="1600"/>
            </a:lvl6pPr>
            <a:lvl7pPr marL="2743131" indent="0" algn="ctr">
              <a:buNone/>
              <a:defRPr sz="1600"/>
            </a:lvl7pPr>
            <a:lvl8pPr marL="3200320" indent="0" algn="ctr">
              <a:buNone/>
              <a:defRPr sz="1600"/>
            </a:lvl8pPr>
            <a:lvl9pPr marL="3657509" indent="0" algn="ctr">
              <a:buNone/>
              <a:defRPr sz="1600"/>
            </a:lvl9pPr>
          </a:lstStyle>
          <a:p>
            <a:r>
              <a:rPr lang="en-US" dirty="0" smtClean="0"/>
              <a:t>Click to edit Master subtitle style</a:t>
            </a:r>
            <a:endParaRPr lang="en-US" dirty="0"/>
          </a:p>
        </p:txBody>
      </p:sp>
      <p:sp>
        <p:nvSpPr>
          <p:cNvPr id="5" name="Date Placeholder 3"/>
          <p:cNvSpPr>
            <a:spLocks noGrp="1"/>
          </p:cNvSpPr>
          <p:nvPr>
            <p:ph type="dt" sz="half" idx="10"/>
          </p:nvPr>
        </p:nvSpPr>
        <p:spPr/>
        <p:txBody>
          <a:bodyPr/>
          <a:lstStyle>
            <a:lvl1pPr>
              <a:defRPr/>
            </a:lvl1pPr>
          </a:lstStyle>
          <a:p>
            <a:pPr>
              <a:defRPr/>
            </a:pPr>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E096AA2C-F682-44D4-BA1A-E0786BB32A06}" type="slidenum">
              <a:rPr lang="en-US" altLang="en-US"/>
              <a:pPr>
                <a:defRPr/>
              </a:pPr>
              <a:t>‹#›</a:t>
            </a:fld>
            <a:endParaRPr lang="en-US" altLang="en-US" dirty="0"/>
          </a:p>
        </p:txBody>
      </p:sp>
    </p:spTree>
    <p:extLst>
      <p:ext uri="{BB962C8B-B14F-4D97-AF65-F5344CB8AC3E}">
        <p14:creationId xmlns:p14="http://schemas.microsoft.com/office/powerpoint/2010/main" val="94393809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4" name="Picture 6"/>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271463" y="6311900"/>
            <a:ext cx="12463463" cy="550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629D137C-9F55-443A-BB0C-0AB73260CCB5}" type="slidenum">
              <a:rPr lang="en-US" altLang="en-US"/>
              <a:pPr>
                <a:defRPr/>
              </a:pPr>
              <a:t>‹#›</a:t>
            </a:fld>
            <a:endParaRPr lang="en-US" altLang="en-US" dirty="0"/>
          </a:p>
        </p:txBody>
      </p:sp>
    </p:spTree>
    <p:extLst>
      <p:ext uri="{BB962C8B-B14F-4D97-AF65-F5344CB8AC3E}">
        <p14:creationId xmlns:p14="http://schemas.microsoft.com/office/powerpoint/2010/main" val="1016739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question">
    <p:spTree>
      <p:nvGrpSpPr>
        <p:cNvPr id="1" name=""/>
        <p:cNvGrpSpPr/>
        <p:nvPr/>
      </p:nvGrpSpPr>
      <p:grpSpPr>
        <a:xfrm>
          <a:off x="0" y="0"/>
          <a:ext cx="0" cy="0"/>
          <a:chOff x="0" y="0"/>
          <a:chExt cx="0" cy="0"/>
        </a:xfrm>
      </p:grpSpPr>
      <p:pic>
        <p:nvPicPr>
          <p:cNvPr id="4" name="Picture 6"/>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271463" y="6311900"/>
            <a:ext cx="12463463" cy="550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lvl1pPr marL="0" indent="0">
              <a:buNone/>
              <a:defRPr/>
            </a:lvl1pPr>
            <a:lvl2pPr marL="457189" indent="0">
              <a:buNone/>
              <a:defRPr/>
            </a:lvl2pPr>
            <a:lvl3pPr marL="914377" indent="0">
              <a:buNone/>
              <a:defRPr/>
            </a:lvl3pPr>
            <a:lvl4pPr marL="1371566" indent="0">
              <a:buNone/>
              <a:defRPr/>
            </a:lvl4pPr>
            <a:lvl5pPr marL="1828755" indent="0">
              <a:buNone/>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5" name="Date Placeholder 3"/>
          <p:cNvSpPr>
            <a:spLocks noGrp="1"/>
          </p:cNvSpPr>
          <p:nvPr>
            <p:ph type="dt" sz="half" idx="10"/>
          </p:nvPr>
        </p:nvSpPr>
        <p:spPr/>
        <p:txBody>
          <a:bodyPr/>
          <a:lstStyle>
            <a:lvl1pPr>
              <a:defRPr/>
            </a:lvl1pPr>
          </a:lstStyle>
          <a:p>
            <a:pPr>
              <a:defRPr/>
            </a:pPr>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CD31682C-5CC6-442F-89E9-8FE8944CE9D3}" type="slidenum">
              <a:rPr lang="en-US" altLang="en-US"/>
              <a:pPr>
                <a:defRPr/>
              </a:pPr>
              <a:t>‹#›</a:t>
            </a:fld>
            <a:endParaRPr lang="en-US" altLang="en-US" dirty="0"/>
          </a:p>
        </p:txBody>
      </p:sp>
    </p:spTree>
    <p:extLst>
      <p:ext uri="{BB962C8B-B14F-4D97-AF65-F5344CB8AC3E}">
        <p14:creationId xmlns:p14="http://schemas.microsoft.com/office/powerpoint/2010/main" val="140695420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cxnSp>
        <p:nvCxnSpPr>
          <p:cNvPr id="4" name="Straight Connector 3"/>
          <p:cNvCxnSpPr/>
          <p:nvPr userDrawn="1"/>
        </p:nvCxnSpPr>
        <p:spPr>
          <a:xfrm>
            <a:off x="2057400" y="3733800"/>
            <a:ext cx="716280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5" name="Straight Connector 4"/>
          <p:cNvCxnSpPr/>
          <p:nvPr userDrawn="1"/>
        </p:nvCxnSpPr>
        <p:spPr>
          <a:xfrm>
            <a:off x="2057400" y="5094288"/>
            <a:ext cx="716280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pic>
        <p:nvPicPr>
          <p:cNvPr id="6" name="Picture 8"/>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271463" y="6311900"/>
            <a:ext cx="12463463" cy="550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838200" y="3733800"/>
            <a:ext cx="10515600" cy="1219200"/>
          </a:xfrm>
        </p:spPr>
        <p:txBody>
          <a:bodyPr anchor="b">
            <a:normAutofit/>
          </a:bodyPr>
          <a:lstStyle>
            <a:lvl1pPr>
              <a:defRPr sz="4400">
                <a:solidFill>
                  <a:srgbClr val="6E6F6E"/>
                </a:solidFill>
              </a:defRPr>
            </a:lvl1pPr>
          </a:lstStyle>
          <a:p>
            <a:r>
              <a:rPr lang="en-US" dirty="0" smtClean="0"/>
              <a:t>Click to edit Master title style</a:t>
            </a:r>
            <a:endParaRPr lang="en-US" dirty="0"/>
          </a:p>
        </p:txBody>
      </p:sp>
      <p:sp>
        <p:nvSpPr>
          <p:cNvPr id="3" name="Text Placeholder 2"/>
          <p:cNvSpPr>
            <a:spLocks noGrp="1"/>
          </p:cNvSpPr>
          <p:nvPr>
            <p:ph type="body" idx="1"/>
          </p:nvPr>
        </p:nvSpPr>
        <p:spPr>
          <a:xfrm>
            <a:off x="851170" y="5105400"/>
            <a:ext cx="10502630" cy="984251"/>
          </a:xfrm>
        </p:spPr>
        <p:txBody>
          <a:bodyPr/>
          <a:lstStyle>
            <a:lvl1pPr marL="0" indent="0">
              <a:buNone/>
              <a:defRPr sz="2400">
                <a:solidFill>
                  <a:srgbClr val="6E6F6E"/>
                </a:solidFill>
              </a:defRPr>
            </a:lvl1pPr>
            <a:lvl2pPr marL="457189" indent="0">
              <a:buNone/>
              <a:defRPr sz="2000">
                <a:solidFill>
                  <a:schemeClr val="tx1">
                    <a:tint val="75000"/>
                  </a:schemeClr>
                </a:solidFill>
              </a:defRPr>
            </a:lvl2pPr>
            <a:lvl3pPr marL="914377" indent="0">
              <a:buNone/>
              <a:defRPr sz="1800">
                <a:solidFill>
                  <a:schemeClr val="tx1">
                    <a:tint val="75000"/>
                  </a:schemeClr>
                </a:solidFill>
              </a:defRPr>
            </a:lvl3pPr>
            <a:lvl4pPr marL="1371566" indent="0">
              <a:buNone/>
              <a:defRPr sz="1600">
                <a:solidFill>
                  <a:schemeClr val="tx1">
                    <a:tint val="75000"/>
                  </a:schemeClr>
                </a:solidFill>
              </a:defRPr>
            </a:lvl4pPr>
            <a:lvl5pPr marL="1828754" indent="0">
              <a:buNone/>
              <a:defRPr sz="1600">
                <a:solidFill>
                  <a:schemeClr val="tx1">
                    <a:tint val="75000"/>
                  </a:schemeClr>
                </a:solidFill>
              </a:defRPr>
            </a:lvl5pPr>
            <a:lvl6pPr marL="2285943" indent="0">
              <a:buNone/>
              <a:defRPr sz="1600">
                <a:solidFill>
                  <a:schemeClr val="tx1">
                    <a:tint val="75000"/>
                  </a:schemeClr>
                </a:solidFill>
              </a:defRPr>
            </a:lvl6pPr>
            <a:lvl7pPr marL="2743131" indent="0">
              <a:buNone/>
              <a:defRPr sz="1600">
                <a:solidFill>
                  <a:schemeClr val="tx1">
                    <a:tint val="75000"/>
                  </a:schemeClr>
                </a:solidFill>
              </a:defRPr>
            </a:lvl7pPr>
            <a:lvl8pPr marL="3200320" indent="0">
              <a:buNone/>
              <a:defRPr sz="1600">
                <a:solidFill>
                  <a:schemeClr val="tx1">
                    <a:tint val="75000"/>
                  </a:schemeClr>
                </a:solidFill>
              </a:defRPr>
            </a:lvl8pPr>
            <a:lvl9pPr marL="3657509" indent="0">
              <a:buNone/>
              <a:defRPr sz="1600">
                <a:solidFill>
                  <a:schemeClr val="tx1">
                    <a:tint val="75000"/>
                  </a:schemeClr>
                </a:solidFill>
              </a:defRPr>
            </a:lvl9pPr>
          </a:lstStyle>
          <a:p>
            <a:pPr lvl="0"/>
            <a:r>
              <a:rPr lang="en-US" dirty="0" smtClean="0"/>
              <a:t>Click to edit Master text styles</a:t>
            </a:r>
          </a:p>
        </p:txBody>
      </p:sp>
      <p:sp>
        <p:nvSpPr>
          <p:cNvPr id="7" name="Date Placeholder 3"/>
          <p:cNvSpPr>
            <a:spLocks noGrp="1"/>
          </p:cNvSpPr>
          <p:nvPr>
            <p:ph type="dt" sz="half" idx="10"/>
          </p:nvPr>
        </p:nvSpPr>
        <p:spPr/>
        <p:txBody>
          <a:bodyPr/>
          <a:lstStyle>
            <a:lvl1pPr>
              <a:defRPr/>
            </a:lvl1pPr>
          </a:lstStyle>
          <a:p>
            <a:pPr>
              <a:defRPr/>
            </a:pPr>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E6399B6A-82CA-404F-86FE-F0D7CEF9A671}" type="slidenum">
              <a:rPr lang="en-US" altLang="en-US"/>
              <a:pPr>
                <a:defRPr/>
              </a:pPr>
              <a:t>‹#›</a:t>
            </a:fld>
            <a:endParaRPr lang="en-US" altLang="en-US" dirty="0"/>
          </a:p>
        </p:txBody>
      </p:sp>
    </p:spTree>
    <p:extLst>
      <p:ext uri="{BB962C8B-B14F-4D97-AF65-F5344CB8AC3E}">
        <p14:creationId xmlns:p14="http://schemas.microsoft.com/office/powerpoint/2010/main" val="39903721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5" name="Picture 6"/>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271463" y="6311900"/>
            <a:ext cx="12463463" cy="550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9"/>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9"/>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Date Placeholder 4"/>
          <p:cNvSpPr>
            <a:spLocks noGrp="1"/>
          </p:cNvSpPr>
          <p:nvPr>
            <p:ph type="dt" sz="half" idx="10"/>
          </p:nvPr>
        </p:nvSpPr>
        <p:spPr/>
        <p:txBody>
          <a:bodyPr/>
          <a:lstStyle>
            <a:lvl1pPr>
              <a:defRPr/>
            </a:lvl1pPr>
          </a:lstStyle>
          <a:p>
            <a:pPr>
              <a:defRPr/>
            </a:pPr>
            <a:endParaRPr lang="en-US"/>
          </a:p>
        </p:txBody>
      </p:sp>
      <p:sp>
        <p:nvSpPr>
          <p:cNvPr id="7" name="Footer Placeholder 5"/>
          <p:cNvSpPr>
            <a:spLocks noGrp="1"/>
          </p:cNvSpPr>
          <p:nvPr>
            <p:ph type="ftr" sz="quarter" idx="11"/>
          </p:nvPr>
        </p:nvSpPr>
        <p:spPr/>
        <p:txBody>
          <a:bodyPr/>
          <a:lstStyle>
            <a:lvl1pPr>
              <a:defRPr/>
            </a:lvl1pPr>
          </a:lstStyle>
          <a:p>
            <a:pPr>
              <a:defRPr/>
            </a:pPr>
            <a:endParaRPr lang="en-US"/>
          </a:p>
        </p:txBody>
      </p:sp>
      <p:sp>
        <p:nvSpPr>
          <p:cNvPr id="8" name="Slide Number Placeholder 6"/>
          <p:cNvSpPr>
            <a:spLocks noGrp="1"/>
          </p:cNvSpPr>
          <p:nvPr>
            <p:ph type="sldNum" sz="quarter" idx="12"/>
          </p:nvPr>
        </p:nvSpPr>
        <p:spPr/>
        <p:txBody>
          <a:bodyPr/>
          <a:lstStyle>
            <a:lvl1pPr>
              <a:defRPr/>
            </a:lvl1pPr>
          </a:lstStyle>
          <a:p>
            <a:pPr>
              <a:defRPr/>
            </a:pPr>
            <a:fld id="{A3F92631-A1DD-4E98-8AF5-E0125C6242A6}" type="slidenum">
              <a:rPr lang="en-US" altLang="en-US"/>
              <a:pPr>
                <a:defRPr/>
              </a:pPr>
              <a:t>‹#›</a:t>
            </a:fld>
            <a:endParaRPr lang="en-US" altLang="en-US" dirty="0"/>
          </a:p>
        </p:txBody>
      </p:sp>
    </p:spTree>
    <p:extLst>
      <p:ext uri="{BB962C8B-B14F-4D97-AF65-F5344CB8AC3E}">
        <p14:creationId xmlns:p14="http://schemas.microsoft.com/office/powerpoint/2010/main" val="155814110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271463" y="6311900"/>
            <a:ext cx="12463463" cy="550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839788" y="365125"/>
            <a:ext cx="10515600" cy="1325563"/>
          </a:xfrm>
        </p:spPr>
        <p:txBody>
          <a:bodyPr/>
          <a:lstStyle/>
          <a:p>
            <a:r>
              <a:rPr lang="en-US" dirty="0" smtClean="0"/>
              <a:t>Click to edit Master title style</a:t>
            </a:r>
            <a:endParaRPr lang="en-US" dirty="0"/>
          </a:p>
        </p:txBody>
      </p:sp>
      <p:sp>
        <p:nvSpPr>
          <p:cNvPr id="3" name="Text Placeholder 2"/>
          <p:cNvSpPr>
            <a:spLocks noGrp="1"/>
          </p:cNvSpPr>
          <p:nvPr>
            <p:ph type="body" idx="1"/>
          </p:nvPr>
        </p:nvSpPr>
        <p:spPr>
          <a:xfrm>
            <a:off x="839789" y="1681163"/>
            <a:ext cx="5157787" cy="823912"/>
          </a:xfrm>
        </p:spPr>
        <p:txBody>
          <a:bodyPr anchor="b"/>
          <a:lstStyle>
            <a:lvl1pPr marL="0" indent="0">
              <a:buNone/>
              <a:defRPr sz="2400" b="1"/>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9"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1" y="1681163"/>
            <a:ext cx="5183188" cy="823912"/>
          </a:xfrm>
        </p:spPr>
        <p:txBody>
          <a:bodyPr anchor="b"/>
          <a:lstStyle>
            <a:lvl1pPr marL="0" indent="0">
              <a:buNone/>
              <a:defRPr sz="2400" b="1"/>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1"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8" name="Date Placeholder 6"/>
          <p:cNvSpPr>
            <a:spLocks noGrp="1"/>
          </p:cNvSpPr>
          <p:nvPr>
            <p:ph type="dt" sz="half" idx="10"/>
          </p:nvPr>
        </p:nvSpPr>
        <p:spPr/>
        <p:txBody>
          <a:bodyPr/>
          <a:lstStyle>
            <a:lvl1pPr>
              <a:defRPr/>
            </a:lvl1pPr>
          </a:lstStyle>
          <a:p>
            <a:pPr>
              <a:defRPr/>
            </a:pPr>
            <a:endParaRPr lang="en-US"/>
          </a:p>
        </p:txBody>
      </p:sp>
      <p:sp>
        <p:nvSpPr>
          <p:cNvPr id="9" name="Footer Placeholder 7"/>
          <p:cNvSpPr>
            <a:spLocks noGrp="1"/>
          </p:cNvSpPr>
          <p:nvPr>
            <p:ph type="ftr" sz="quarter" idx="11"/>
          </p:nvPr>
        </p:nvSpPr>
        <p:spPr/>
        <p:txBody>
          <a:bodyPr/>
          <a:lstStyle>
            <a:lvl1pPr>
              <a:defRPr/>
            </a:lvl1pPr>
          </a:lstStyle>
          <a:p>
            <a:pPr>
              <a:defRPr/>
            </a:pPr>
            <a:endParaRPr lang="en-US"/>
          </a:p>
        </p:txBody>
      </p:sp>
      <p:sp>
        <p:nvSpPr>
          <p:cNvPr id="10" name="Slide Number Placeholder 8"/>
          <p:cNvSpPr>
            <a:spLocks noGrp="1"/>
          </p:cNvSpPr>
          <p:nvPr>
            <p:ph type="sldNum" sz="quarter" idx="12"/>
          </p:nvPr>
        </p:nvSpPr>
        <p:spPr/>
        <p:txBody>
          <a:bodyPr/>
          <a:lstStyle>
            <a:lvl1pPr>
              <a:defRPr/>
            </a:lvl1pPr>
          </a:lstStyle>
          <a:p>
            <a:pPr>
              <a:defRPr/>
            </a:pPr>
            <a:fld id="{BBD8C382-634A-4441-BF21-02F4B53509C8}" type="slidenum">
              <a:rPr lang="en-US" altLang="en-US"/>
              <a:pPr>
                <a:defRPr/>
              </a:pPr>
              <a:t>‹#›</a:t>
            </a:fld>
            <a:endParaRPr lang="en-US" altLang="en-US" dirty="0"/>
          </a:p>
        </p:txBody>
      </p:sp>
    </p:spTree>
    <p:extLst>
      <p:ext uri="{BB962C8B-B14F-4D97-AF65-F5344CB8AC3E}">
        <p14:creationId xmlns:p14="http://schemas.microsoft.com/office/powerpoint/2010/main" val="23835376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3" name="Picture 6"/>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271463" y="6311900"/>
            <a:ext cx="12463463" cy="550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p:txBody>
          <a:bodyPr/>
          <a:lstStyle/>
          <a:p>
            <a:r>
              <a:rPr lang="en-US" smtClean="0"/>
              <a:t>Click to edit Master title style</a:t>
            </a:r>
            <a:endParaRPr lang="en-US"/>
          </a:p>
        </p:txBody>
      </p:sp>
      <p:sp>
        <p:nvSpPr>
          <p:cNvPr id="4" name="Date Placeholder 2"/>
          <p:cNvSpPr>
            <a:spLocks noGrp="1"/>
          </p:cNvSpPr>
          <p:nvPr>
            <p:ph type="dt" sz="half" idx="10"/>
          </p:nvPr>
        </p:nvSpPr>
        <p:spPr/>
        <p:txBody>
          <a:bodyPr/>
          <a:lstStyle>
            <a:lvl1pPr>
              <a:defRPr/>
            </a:lvl1pPr>
          </a:lstStyle>
          <a:p>
            <a:pPr>
              <a:defRPr/>
            </a:pPr>
            <a:endParaRPr lang="en-US"/>
          </a:p>
        </p:txBody>
      </p:sp>
      <p:sp>
        <p:nvSpPr>
          <p:cNvPr id="5" name="Footer Placeholder 3"/>
          <p:cNvSpPr>
            <a:spLocks noGrp="1"/>
          </p:cNvSpPr>
          <p:nvPr>
            <p:ph type="ftr" sz="quarter" idx="11"/>
          </p:nvPr>
        </p:nvSpPr>
        <p:spPr/>
        <p:txBody>
          <a:bodyPr/>
          <a:lstStyle>
            <a:lvl1pPr>
              <a:defRPr/>
            </a:lvl1pPr>
          </a:lstStyle>
          <a:p>
            <a:pPr>
              <a:defRPr/>
            </a:pPr>
            <a:endParaRPr lang="en-US"/>
          </a:p>
        </p:txBody>
      </p:sp>
      <p:sp>
        <p:nvSpPr>
          <p:cNvPr id="6" name="Slide Number Placeholder 4"/>
          <p:cNvSpPr>
            <a:spLocks noGrp="1"/>
          </p:cNvSpPr>
          <p:nvPr>
            <p:ph type="sldNum" sz="quarter" idx="12"/>
          </p:nvPr>
        </p:nvSpPr>
        <p:spPr/>
        <p:txBody>
          <a:bodyPr/>
          <a:lstStyle>
            <a:lvl1pPr>
              <a:defRPr/>
            </a:lvl1pPr>
          </a:lstStyle>
          <a:p>
            <a:pPr>
              <a:defRPr/>
            </a:pPr>
            <a:fld id="{803A37FC-19F8-4F7E-BC9B-484F9810C6B6}" type="slidenum">
              <a:rPr lang="en-US" altLang="en-US"/>
              <a:pPr>
                <a:defRPr/>
              </a:pPr>
              <a:t>‹#›</a:t>
            </a:fld>
            <a:endParaRPr lang="en-US" altLang="en-US" dirty="0"/>
          </a:p>
        </p:txBody>
      </p:sp>
    </p:spTree>
    <p:extLst>
      <p:ext uri="{BB962C8B-B14F-4D97-AF65-F5344CB8AC3E}">
        <p14:creationId xmlns:p14="http://schemas.microsoft.com/office/powerpoint/2010/main" val="41144379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7A89DEA7-4930-4033-B915-098EDD84DC2E}" type="slidenum">
              <a:rPr lang="en-US" altLang="en-US"/>
              <a:pPr>
                <a:defRPr/>
              </a:pPr>
              <a:t>‹#›</a:t>
            </a:fld>
            <a:endParaRPr lang="en-US" altLang="en-US" dirty="0"/>
          </a:p>
        </p:txBody>
      </p:sp>
    </p:spTree>
    <p:extLst>
      <p:ext uri="{BB962C8B-B14F-4D97-AF65-F5344CB8AC3E}">
        <p14:creationId xmlns:p14="http://schemas.microsoft.com/office/powerpoint/2010/main" val="11741571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5" name="Picture 6"/>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271463" y="6311900"/>
            <a:ext cx="12463463" cy="550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6"/>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1"/>
            <a:ext cx="3932237" cy="3811588"/>
          </a:xfrm>
        </p:spPr>
        <p:txBody>
          <a:bodyPr/>
          <a:lstStyle>
            <a:lvl1pPr marL="0" indent="0">
              <a:buNone/>
              <a:defRPr sz="1600"/>
            </a:lvl1pPr>
            <a:lvl2pPr marL="457189" indent="0">
              <a:buNone/>
              <a:defRPr sz="1400"/>
            </a:lvl2pPr>
            <a:lvl3pPr marL="914377" indent="0">
              <a:buNone/>
              <a:defRPr sz="1200"/>
            </a:lvl3pPr>
            <a:lvl4pPr marL="1371566" indent="0">
              <a:buNone/>
              <a:defRPr sz="1000"/>
            </a:lvl4pPr>
            <a:lvl5pPr marL="1828754" indent="0">
              <a:buNone/>
              <a:defRPr sz="1000"/>
            </a:lvl5pPr>
            <a:lvl6pPr marL="2285943" indent="0">
              <a:buNone/>
              <a:defRPr sz="1000"/>
            </a:lvl6pPr>
            <a:lvl7pPr marL="2743131" indent="0">
              <a:buNone/>
              <a:defRPr sz="1000"/>
            </a:lvl7pPr>
            <a:lvl8pPr marL="3200320" indent="0">
              <a:buNone/>
              <a:defRPr sz="1000"/>
            </a:lvl8pPr>
            <a:lvl9pPr marL="3657509" indent="0">
              <a:buNone/>
              <a:defRPr sz="1000"/>
            </a:lvl9pPr>
          </a:lstStyle>
          <a:p>
            <a:pPr lvl="0"/>
            <a:r>
              <a:rPr lang="en-US" smtClean="0"/>
              <a:t>Click to edit Master text styles</a:t>
            </a:r>
          </a:p>
        </p:txBody>
      </p:sp>
      <p:sp>
        <p:nvSpPr>
          <p:cNvPr id="6" name="Date Placeholder 4"/>
          <p:cNvSpPr>
            <a:spLocks noGrp="1"/>
          </p:cNvSpPr>
          <p:nvPr>
            <p:ph type="dt" sz="half" idx="10"/>
          </p:nvPr>
        </p:nvSpPr>
        <p:spPr/>
        <p:txBody>
          <a:bodyPr/>
          <a:lstStyle>
            <a:lvl1pPr>
              <a:defRPr/>
            </a:lvl1pPr>
          </a:lstStyle>
          <a:p>
            <a:pPr>
              <a:defRPr/>
            </a:pPr>
            <a:endParaRPr lang="en-US"/>
          </a:p>
        </p:txBody>
      </p:sp>
      <p:sp>
        <p:nvSpPr>
          <p:cNvPr id="7" name="Footer Placeholder 5"/>
          <p:cNvSpPr>
            <a:spLocks noGrp="1"/>
          </p:cNvSpPr>
          <p:nvPr>
            <p:ph type="ftr" sz="quarter" idx="11"/>
          </p:nvPr>
        </p:nvSpPr>
        <p:spPr/>
        <p:txBody>
          <a:bodyPr/>
          <a:lstStyle>
            <a:lvl1pPr>
              <a:defRPr/>
            </a:lvl1pPr>
          </a:lstStyle>
          <a:p>
            <a:pPr>
              <a:defRPr/>
            </a:pPr>
            <a:endParaRPr lang="en-US"/>
          </a:p>
        </p:txBody>
      </p:sp>
      <p:sp>
        <p:nvSpPr>
          <p:cNvPr id="8" name="Slide Number Placeholder 6"/>
          <p:cNvSpPr>
            <a:spLocks noGrp="1"/>
          </p:cNvSpPr>
          <p:nvPr>
            <p:ph type="sldNum" sz="quarter" idx="12"/>
          </p:nvPr>
        </p:nvSpPr>
        <p:spPr/>
        <p:txBody>
          <a:bodyPr/>
          <a:lstStyle>
            <a:lvl1pPr>
              <a:defRPr/>
            </a:lvl1pPr>
          </a:lstStyle>
          <a:p>
            <a:pPr>
              <a:defRPr/>
            </a:pPr>
            <a:fld id="{E9A9BAE8-4D77-4067-9304-C32AE057F4AE}" type="slidenum">
              <a:rPr lang="en-US" altLang="en-US"/>
              <a:pPr>
                <a:defRPr/>
              </a:pPr>
              <a:t>‹#›</a:t>
            </a:fld>
            <a:endParaRPr lang="en-US" altLang="en-US" dirty="0"/>
          </a:p>
        </p:txBody>
      </p:sp>
    </p:spTree>
    <p:extLst>
      <p:ext uri="{BB962C8B-B14F-4D97-AF65-F5344CB8AC3E}">
        <p14:creationId xmlns:p14="http://schemas.microsoft.com/office/powerpoint/2010/main" val="313878556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5" name="Picture 6"/>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271463" y="6311900"/>
            <a:ext cx="12463463" cy="550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6"/>
            <a:ext cx="6172200" cy="4873625"/>
          </a:xfrm>
        </p:spPr>
        <p:txBody>
          <a:bodyPr rtlCol="0">
            <a:normAutofit/>
          </a:bodyPr>
          <a:lstStyle>
            <a:lvl1pPr marL="0" indent="0">
              <a:buNone/>
              <a:defRPr sz="3200"/>
            </a:lvl1pPr>
            <a:lvl2pPr marL="457189" indent="0">
              <a:buNone/>
              <a:defRPr sz="2800"/>
            </a:lvl2pPr>
            <a:lvl3pPr marL="914377" indent="0">
              <a:buNone/>
              <a:defRPr sz="2400"/>
            </a:lvl3pPr>
            <a:lvl4pPr marL="1371566" indent="0">
              <a:buNone/>
              <a:defRPr sz="2000"/>
            </a:lvl4pPr>
            <a:lvl5pPr marL="1828754" indent="0">
              <a:buNone/>
              <a:defRPr sz="2000"/>
            </a:lvl5pPr>
            <a:lvl6pPr marL="2285943" indent="0">
              <a:buNone/>
              <a:defRPr sz="2000"/>
            </a:lvl6pPr>
            <a:lvl7pPr marL="2743131" indent="0">
              <a:buNone/>
              <a:defRPr sz="2000"/>
            </a:lvl7pPr>
            <a:lvl8pPr marL="3200320" indent="0">
              <a:buNone/>
              <a:defRPr sz="2000"/>
            </a:lvl8pPr>
            <a:lvl9pPr marL="3657509" indent="0">
              <a:buNone/>
              <a:defRPr sz="2000"/>
            </a:lvl9pPr>
          </a:lstStyle>
          <a:p>
            <a:pPr lvl="0"/>
            <a:endParaRPr lang="en-US" noProof="0" dirty="0" smtClean="0"/>
          </a:p>
        </p:txBody>
      </p:sp>
      <p:sp>
        <p:nvSpPr>
          <p:cNvPr id="4" name="Text Placeholder 3"/>
          <p:cNvSpPr>
            <a:spLocks noGrp="1"/>
          </p:cNvSpPr>
          <p:nvPr>
            <p:ph type="body" sz="half" idx="2"/>
          </p:nvPr>
        </p:nvSpPr>
        <p:spPr>
          <a:xfrm>
            <a:off x="839788" y="2057401"/>
            <a:ext cx="3932237" cy="3811588"/>
          </a:xfrm>
        </p:spPr>
        <p:txBody>
          <a:bodyPr/>
          <a:lstStyle>
            <a:lvl1pPr marL="0" indent="0">
              <a:buNone/>
              <a:defRPr sz="1600"/>
            </a:lvl1pPr>
            <a:lvl2pPr marL="457189" indent="0">
              <a:buNone/>
              <a:defRPr sz="1400"/>
            </a:lvl2pPr>
            <a:lvl3pPr marL="914377" indent="0">
              <a:buNone/>
              <a:defRPr sz="1200"/>
            </a:lvl3pPr>
            <a:lvl4pPr marL="1371566" indent="0">
              <a:buNone/>
              <a:defRPr sz="1000"/>
            </a:lvl4pPr>
            <a:lvl5pPr marL="1828754" indent="0">
              <a:buNone/>
              <a:defRPr sz="1000"/>
            </a:lvl5pPr>
            <a:lvl6pPr marL="2285943" indent="0">
              <a:buNone/>
              <a:defRPr sz="1000"/>
            </a:lvl6pPr>
            <a:lvl7pPr marL="2743131" indent="0">
              <a:buNone/>
              <a:defRPr sz="1000"/>
            </a:lvl7pPr>
            <a:lvl8pPr marL="3200320" indent="0">
              <a:buNone/>
              <a:defRPr sz="1000"/>
            </a:lvl8pPr>
            <a:lvl9pPr marL="3657509" indent="0">
              <a:buNone/>
              <a:defRPr sz="1000"/>
            </a:lvl9pPr>
          </a:lstStyle>
          <a:p>
            <a:pPr lvl="0"/>
            <a:r>
              <a:rPr lang="en-US" smtClean="0"/>
              <a:t>Click to edit Master text styles</a:t>
            </a:r>
          </a:p>
        </p:txBody>
      </p:sp>
      <p:sp>
        <p:nvSpPr>
          <p:cNvPr id="6" name="Date Placeholder 4"/>
          <p:cNvSpPr>
            <a:spLocks noGrp="1"/>
          </p:cNvSpPr>
          <p:nvPr>
            <p:ph type="dt" sz="half" idx="10"/>
          </p:nvPr>
        </p:nvSpPr>
        <p:spPr/>
        <p:txBody>
          <a:bodyPr/>
          <a:lstStyle>
            <a:lvl1pPr>
              <a:defRPr/>
            </a:lvl1pPr>
          </a:lstStyle>
          <a:p>
            <a:pPr>
              <a:defRPr/>
            </a:pPr>
            <a:endParaRPr lang="en-US"/>
          </a:p>
        </p:txBody>
      </p:sp>
      <p:sp>
        <p:nvSpPr>
          <p:cNvPr id="7" name="Footer Placeholder 5"/>
          <p:cNvSpPr>
            <a:spLocks noGrp="1"/>
          </p:cNvSpPr>
          <p:nvPr>
            <p:ph type="ftr" sz="quarter" idx="11"/>
          </p:nvPr>
        </p:nvSpPr>
        <p:spPr/>
        <p:txBody>
          <a:bodyPr/>
          <a:lstStyle>
            <a:lvl1pPr>
              <a:defRPr/>
            </a:lvl1pPr>
          </a:lstStyle>
          <a:p>
            <a:pPr>
              <a:defRPr/>
            </a:pPr>
            <a:endParaRPr lang="en-US"/>
          </a:p>
        </p:txBody>
      </p:sp>
      <p:sp>
        <p:nvSpPr>
          <p:cNvPr id="8" name="Slide Number Placeholder 6"/>
          <p:cNvSpPr>
            <a:spLocks noGrp="1"/>
          </p:cNvSpPr>
          <p:nvPr>
            <p:ph type="sldNum" sz="quarter" idx="12"/>
          </p:nvPr>
        </p:nvSpPr>
        <p:spPr/>
        <p:txBody>
          <a:bodyPr/>
          <a:lstStyle>
            <a:lvl1pPr>
              <a:defRPr/>
            </a:lvl1pPr>
          </a:lstStyle>
          <a:p>
            <a:pPr>
              <a:defRPr/>
            </a:pPr>
            <a:fld id="{94914F56-CDEC-4425-B656-EE1C5FA1446D}" type="slidenum">
              <a:rPr lang="en-US" altLang="en-US"/>
              <a:pPr>
                <a:defRPr/>
              </a:pPr>
              <a:t>‹#›</a:t>
            </a:fld>
            <a:endParaRPr lang="en-US" altLang="en-US" dirty="0"/>
          </a:p>
        </p:txBody>
      </p:sp>
    </p:spTree>
    <p:extLst>
      <p:ext uri="{BB962C8B-B14F-4D97-AF65-F5344CB8AC3E}">
        <p14:creationId xmlns:p14="http://schemas.microsoft.com/office/powerpoint/2010/main" val="12521291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B5B9714C-499D-4483-81A5-AE947D20F2C0}" type="slidenum">
              <a:rPr lang="en-US" altLang="en-US"/>
              <a:pPr>
                <a:defRPr/>
              </a:pPr>
              <a:t>‹#›</a:t>
            </a:fld>
            <a:endParaRPr lang="en-US" altLang="en-US" dirty="0"/>
          </a:p>
        </p:txBody>
      </p:sp>
    </p:spTree>
    <p:extLst>
      <p:ext uri="{BB962C8B-B14F-4D97-AF65-F5344CB8AC3E}">
        <p14:creationId xmlns:p14="http://schemas.microsoft.com/office/powerpoint/2010/main" val="160204461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365126"/>
            <a:ext cx="2628900" cy="5811839"/>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1" y="365126"/>
            <a:ext cx="7734300" cy="5811839"/>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2D96FE9B-A2AC-4EAD-B8C4-F5F5A74ED21A}" type="slidenum">
              <a:rPr lang="en-US" altLang="en-US"/>
              <a:pPr>
                <a:defRPr/>
              </a:pPr>
              <a:t>‹#›</a:t>
            </a:fld>
            <a:endParaRPr lang="en-US" altLang="en-US" dirty="0"/>
          </a:p>
        </p:txBody>
      </p:sp>
    </p:spTree>
    <p:extLst>
      <p:ext uri="{BB962C8B-B14F-4D97-AF65-F5344CB8AC3E}">
        <p14:creationId xmlns:p14="http://schemas.microsoft.com/office/powerpoint/2010/main" val="12615623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838200" y="365125"/>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1027" name="Text Placeholder 2"/>
          <p:cNvSpPr>
            <a:spLocks noGrp="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eaLnBrk="1" hangingPunct="1">
              <a:defRPr sz="1200">
                <a:solidFill>
                  <a:schemeClr val="tx1">
                    <a:tint val="75000"/>
                  </a:schemeClr>
                </a:solidFill>
              </a:defRPr>
            </a:lvl1pPr>
          </a:lstStyle>
          <a:p>
            <a:pPr>
              <a:defRPr/>
            </a:pPr>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eaLnBrk="1" hangingPunct="1">
              <a:defRPr sz="1200">
                <a:solidFill>
                  <a:schemeClr val="tx1">
                    <a:tint val="75000"/>
                  </a:schemeClr>
                </a:solidFill>
              </a:defRPr>
            </a:lvl1pPr>
          </a:lstStyle>
          <a:p>
            <a:pPr>
              <a:defRPr/>
            </a:pPr>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eaLnBrk="1" hangingPunct="1">
              <a:defRPr sz="1200">
                <a:solidFill>
                  <a:schemeClr val="tx1">
                    <a:tint val="75000"/>
                  </a:schemeClr>
                </a:solidFill>
              </a:defRPr>
            </a:lvl1pPr>
          </a:lstStyle>
          <a:p>
            <a:pPr>
              <a:defRPr/>
            </a:pPr>
            <a:fld id="{AD11502D-5CA4-480B-AF0E-203EB0D1E0FD}" type="slidenum">
              <a:rPr lang="en-US" altLang="en-US"/>
              <a:pPr>
                <a:defRPr/>
              </a:pPr>
              <a:t>‹#›</a:t>
            </a:fld>
            <a:endParaRPr lang="en-US" altLang="en-US" dirty="0"/>
          </a:p>
        </p:txBody>
      </p:sp>
    </p:spTree>
  </p:cSld>
  <p:clrMap bg1="lt1" tx1="dk1" bg2="lt2" tx2="dk2" accent1="accent1" accent2="accent2" accent3="accent3" accent4="accent4" accent5="accent5" accent6="accent6" hlink="hlink" folHlink="folHlink"/>
  <p:sldLayoutIdLst>
    <p:sldLayoutId id="2147483859" r:id="rId1"/>
    <p:sldLayoutId id="2147483860" r:id="rId2"/>
    <p:sldLayoutId id="2147483861" r:id="rId3"/>
    <p:sldLayoutId id="2147483862" r:id="rId4"/>
    <p:sldLayoutId id="2147483863" r:id="rId5"/>
    <p:sldLayoutId id="2147483864" r:id="rId6"/>
    <p:sldLayoutId id="2147483865" r:id="rId7"/>
    <p:sldLayoutId id="2147483856" r:id="rId8"/>
    <p:sldLayoutId id="2147483866" r:id="rId9"/>
    <p:sldLayoutId id="2147483867" r:id="rId10"/>
    <p:sldLayoutId id="2147483857" r:id="rId11"/>
    <p:sldLayoutId id="2147483858" r:id="rId12"/>
  </p:sldLayoutIdLst>
  <p:timing>
    <p:tnLst>
      <p:par>
        <p:cTn id="1" dur="indefinite" restart="never" nodeType="tmRoot"/>
      </p:par>
    </p:tnLst>
  </p:timing>
  <p:txStyles>
    <p:titleStyle>
      <a:lvl1pPr algn="l" defTabSz="912813" rtl="0" eaLnBrk="0" fontAlgn="base" hangingPunct="0">
        <a:lnSpc>
          <a:spcPct val="90000"/>
        </a:lnSpc>
        <a:spcBef>
          <a:spcPct val="0"/>
        </a:spcBef>
        <a:spcAft>
          <a:spcPct val="0"/>
        </a:spcAft>
        <a:defRPr sz="4400" kern="1200">
          <a:solidFill>
            <a:srgbClr val="4679BD"/>
          </a:solidFill>
          <a:latin typeface="Stone Sans ITC Std Medium" panose="02000603050000020004" pitchFamily="50" charset="0"/>
          <a:ea typeface="+mj-ea"/>
          <a:cs typeface="+mj-cs"/>
        </a:defRPr>
      </a:lvl1pPr>
      <a:lvl2pPr algn="l" defTabSz="912813" rtl="0" eaLnBrk="0" fontAlgn="base" hangingPunct="0">
        <a:lnSpc>
          <a:spcPct val="90000"/>
        </a:lnSpc>
        <a:spcBef>
          <a:spcPct val="0"/>
        </a:spcBef>
        <a:spcAft>
          <a:spcPct val="0"/>
        </a:spcAft>
        <a:defRPr sz="4400">
          <a:solidFill>
            <a:srgbClr val="4679BD"/>
          </a:solidFill>
          <a:latin typeface="Stone Sans ITC Std Medium" panose="02000603050000020004" pitchFamily="50" charset="0"/>
        </a:defRPr>
      </a:lvl2pPr>
      <a:lvl3pPr algn="l" defTabSz="912813" rtl="0" eaLnBrk="0" fontAlgn="base" hangingPunct="0">
        <a:lnSpc>
          <a:spcPct val="90000"/>
        </a:lnSpc>
        <a:spcBef>
          <a:spcPct val="0"/>
        </a:spcBef>
        <a:spcAft>
          <a:spcPct val="0"/>
        </a:spcAft>
        <a:defRPr sz="4400">
          <a:solidFill>
            <a:srgbClr val="4679BD"/>
          </a:solidFill>
          <a:latin typeface="Stone Sans ITC Std Medium" panose="02000603050000020004" pitchFamily="50" charset="0"/>
        </a:defRPr>
      </a:lvl3pPr>
      <a:lvl4pPr algn="l" defTabSz="912813" rtl="0" eaLnBrk="0" fontAlgn="base" hangingPunct="0">
        <a:lnSpc>
          <a:spcPct val="90000"/>
        </a:lnSpc>
        <a:spcBef>
          <a:spcPct val="0"/>
        </a:spcBef>
        <a:spcAft>
          <a:spcPct val="0"/>
        </a:spcAft>
        <a:defRPr sz="4400">
          <a:solidFill>
            <a:srgbClr val="4679BD"/>
          </a:solidFill>
          <a:latin typeface="Stone Sans ITC Std Medium" panose="02000603050000020004" pitchFamily="50" charset="0"/>
        </a:defRPr>
      </a:lvl4pPr>
      <a:lvl5pPr algn="l" defTabSz="912813" rtl="0" eaLnBrk="0" fontAlgn="base" hangingPunct="0">
        <a:lnSpc>
          <a:spcPct val="90000"/>
        </a:lnSpc>
        <a:spcBef>
          <a:spcPct val="0"/>
        </a:spcBef>
        <a:spcAft>
          <a:spcPct val="0"/>
        </a:spcAft>
        <a:defRPr sz="4400">
          <a:solidFill>
            <a:srgbClr val="4679BD"/>
          </a:solidFill>
          <a:latin typeface="Stone Sans ITC Std Medium" panose="02000603050000020004" pitchFamily="50" charset="0"/>
        </a:defRPr>
      </a:lvl5pPr>
      <a:lvl6pPr marL="457200" algn="l" defTabSz="912813" rtl="0" fontAlgn="base">
        <a:lnSpc>
          <a:spcPct val="90000"/>
        </a:lnSpc>
        <a:spcBef>
          <a:spcPct val="0"/>
        </a:spcBef>
        <a:spcAft>
          <a:spcPct val="0"/>
        </a:spcAft>
        <a:defRPr sz="4400">
          <a:solidFill>
            <a:srgbClr val="4679BD"/>
          </a:solidFill>
          <a:latin typeface="Stone Sans ITC Std Medium" panose="02000603050000020004" pitchFamily="50" charset="0"/>
        </a:defRPr>
      </a:lvl6pPr>
      <a:lvl7pPr marL="914400" algn="l" defTabSz="912813" rtl="0" fontAlgn="base">
        <a:lnSpc>
          <a:spcPct val="90000"/>
        </a:lnSpc>
        <a:spcBef>
          <a:spcPct val="0"/>
        </a:spcBef>
        <a:spcAft>
          <a:spcPct val="0"/>
        </a:spcAft>
        <a:defRPr sz="4400">
          <a:solidFill>
            <a:srgbClr val="4679BD"/>
          </a:solidFill>
          <a:latin typeface="Stone Sans ITC Std Medium" panose="02000603050000020004" pitchFamily="50" charset="0"/>
        </a:defRPr>
      </a:lvl7pPr>
      <a:lvl8pPr marL="1371600" algn="l" defTabSz="912813" rtl="0" fontAlgn="base">
        <a:lnSpc>
          <a:spcPct val="90000"/>
        </a:lnSpc>
        <a:spcBef>
          <a:spcPct val="0"/>
        </a:spcBef>
        <a:spcAft>
          <a:spcPct val="0"/>
        </a:spcAft>
        <a:defRPr sz="4400">
          <a:solidFill>
            <a:srgbClr val="4679BD"/>
          </a:solidFill>
          <a:latin typeface="Stone Sans ITC Std Medium" panose="02000603050000020004" pitchFamily="50" charset="0"/>
        </a:defRPr>
      </a:lvl8pPr>
      <a:lvl9pPr marL="1828800" algn="l" defTabSz="912813" rtl="0" fontAlgn="base">
        <a:lnSpc>
          <a:spcPct val="90000"/>
        </a:lnSpc>
        <a:spcBef>
          <a:spcPct val="0"/>
        </a:spcBef>
        <a:spcAft>
          <a:spcPct val="0"/>
        </a:spcAft>
        <a:defRPr sz="4400">
          <a:solidFill>
            <a:srgbClr val="4679BD"/>
          </a:solidFill>
          <a:latin typeface="Stone Sans ITC Std Medium" panose="02000603050000020004" pitchFamily="50" charset="0"/>
        </a:defRPr>
      </a:lvl9pPr>
    </p:titleStyle>
    <p:bodyStyle>
      <a:lvl1pPr marL="227013" indent="-227013" algn="l" defTabSz="912813" rtl="0" eaLnBrk="0" fontAlgn="base" hangingPunct="0">
        <a:lnSpc>
          <a:spcPct val="90000"/>
        </a:lnSpc>
        <a:spcBef>
          <a:spcPts val="1000"/>
        </a:spcBef>
        <a:spcAft>
          <a:spcPct val="0"/>
        </a:spcAft>
        <a:buFont typeface="Arial" panose="020B0604020202020204" pitchFamily="34" charset="0"/>
        <a:buChar char="•"/>
        <a:defRPr sz="2800" kern="1200">
          <a:solidFill>
            <a:srgbClr val="6E6F6E"/>
          </a:solidFill>
          <a:latin typeface="Stone Sans ITC Std Medium" panose="02000603050000020004" pitchFamily="50" charset="0"/>
          <a:ea typeface="+mn-ea"/>
          <a:cs typeface="+mn-cs"/>
        </a:defRPr>
      </a:lvl1pPr>
      <a:lvl2pPr marL="684213" indent="-227013" algn="l" defTabSz="912813" rtl="0" eaLnBrk="0" fontAlgn="base" hangingPunct="0">
        <a:lnSpc>
          <a:spcPct val="90000"/>
        </a:lnSpc>
        <a:spcBef>
          <a:spcPts val="500"/>
        </a:spcBef>
        <a:spcAft>
          <a:spcPct val="0"/>
        </a:spcAft>
        <a:buFont typeface="Arial" panose="020B0604020202020204" pitchFamily="34" charset="0"/>
        <a:buChar char="•"/>
        <a:defRPr sz="2400" kern="1200">
          <a:solidFill>
            <a:srgbClr val="6E6F6E"/>
          </a:solidFill>
          <a:latin typeface="Stone Sans ITC Std Medium" panose="02000603050000020004" pitchFamily="50" charset="0"/>
          <a:ea typeface="+mn-ea"/>
          <a:cs typeface="+mn-cs"/>
        </a:defRPr>
      </a:lvl2pPr>
      <a:lvl3pPr marL="1141413" indent="-227013" algn="l" defTabSz="912813" rtl="0" eaLnBrk="0" fontAlgn="base" hangingPunct="0">
        <a:lnSpc>
          <a:spcPct val="90000"/>
        </a:lnSpc>
        <a:spcBef>
          <a:spcPts val="500"/>
        </a:spcBef>
        <a:spcAft>
          <a:spcPct val="0"/>
        </a:spcAft>
        <a:buFont typeface="Arial" panose="020B0604020202020204" pitchFamily="34" charset="0"/>
        <a:buChar char="•"/>
        <a:defRPr sz="2000" kern="1200">
          <a:solidFill>
            <a:srgbClr val="6E6F6E"/>
          </a:solidFill>
          <a:latin typeface="Stone Sans ITC Std Medium" panose="02000603050000020004" pitchFamily="50" charset="0"/>
          <a:ea typeface="+mn-ea"/>
          <a:cs typeface="+mn-cs"/>
        </a:defRPr>
      </a:lvl3pPr>
      <a:lvl4pPr marL="1598613" indent="-227013" algn="l" defTabSz="912813" rtl="0" eaLnBrk="0" fontAlgn="base" hangingPunct="0">
        <a:lnSpc>
          <a:spcPct val="90000"/>
        </a:lnSpc>
        <a:spcBef>
          <a:spcPts val="500"/>
        </a:spcBef>
        <a:spcAft>
          <a:spcPct val="0"/>
        </a:spcAft>
        <a:buFont typeface="Arial" panose="020B0604020202020204" pitchFamily="34" charset="0"/>
        <a:buChar char="•"/>
        <a:defRPr kern="1200">
          <a:solidFill>
            <a:srgbClr val="6E6F6E"/>
          </a:solidFill>
          <a:latin typeface="Stone Sans ITC Std Medium" panose="02000603050000020004" pitchFamily="50" charset="0"/>
          <a:ea typeface="+mn-ea"/>
          <a:cs typeface="+mn-cs"/>
        </a:defRPr>
      </a:lvl4pPr>
      <a:lvl5pPr marL="2055813" indent="-227013" algn="l" defTabSz="912813" rtl="0" eaLnBrk="0" fontAlgn="base" hangingPunct="0">
        <a:lnSpc>
          <a:spcPct val="90000"/>
        </a:lnSpc>
        <a:spcBef>
          <a:spcPts val="500"/>
        </a:spcBef>
        <a:spcAft>
          <a:spcPct val="0"/>
        </a:spcAft>
        <a:buFont typeface="Arial" panose="020B0604020202020204" pitchFamily="34" charset="0"/>
        <a:buChar char="•"/>
        <a:defRPr kern="1200">
          <a:solidFill>
            <a:srgbClr val="6E6F6E"/>
          </a:solidFill>
          <a:latin typeface="Stone Sans ITC Std Medium" panose="02000603050000020004" pitchFamily="50" charset="0"/>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7.xml"/><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ctrTitle"/>
          </p:nvPr>
        </p:nvSpPr>
        <p:spPr>
          <a:xfrm>
            <a:off x="2057400" y="3733800"/>
            <a:ext cx="7010400" cy="1238250"/>
          </a:xfrm>
        </p:spPr>
        <p:txBody>
          <a:bodyPr/>
          <a:lstStyle/>
          <a:p>
            <a:pPr eaLnBrk="1" hangingPunct="1"/>
            <a:r>
              <a:rPr lang="en-US" altLang="en-US" sz="4000" smtClean="0"/>
              <a:t>Introduction to Microlearning</a:t>
            </a:r>
          </a:p>
        </p:txBody>
      </p:sp>
      <p:sp>
        <p:nvSpPr>
          <p:cNvPr id="12291" name="Subtitle 2"/>
          <p:cNvSpPr>
            <a:spLocks noGrp="1"/>
          </p:cNvSpPr>
          <p:nvPr>
            <p:ph type="subTitle" idx="1"/>
          </p:nvPr>
        </p:nvSpPr>
        <p:spPr>
          <a:xfrm>
            <a:off x="2057400" y="5094288"/>
            <a:ext cx="7010400" cy="788987"/>
          </a:xfrm>
        </p:spPr>
        <p:txBody>
          <a:bodyPr/>
          <a:lstStyle/>
          <a:p>
            <a:pPr eaLnBrk="1" hangingPunct="1"/>
            <a:r>
              <a:rPr lang="en-US" altLang="en-US" smtClean="0"/>
              <a:t>DEFINITION &amp; BENEFITS</a:t>
            </a:r>
          </a:p>
          <a:p>
            <a:pPr eaLnBrk="1" hangingPunct="1"/>
            <a:r>
              <a:rPr lang="en-US" altLang="en-US" sz="2000" smtClean="0"/>
              <a:t>Presenter: Melisa Achoko Allela</a:t>
            </a:r>
          </a:p>
          <a:p>
            <a:pPr eaLnBrk="1" hangingPunct="1"/>
            <a:endParaRPr lang="en-US" altLang="en-US" sz="2000" smtClean="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p:txBody>
          <a:bodyPr/>
          <a:lstStyle/>
          <a:p>
            <a:r>
              <a:rPr lang="en-US" altLang="en-US" smtClean="0"/>
              <a:t>Overall aim</a:t>
            </a:r>
          </a:p>
        </p:txBody>
      </p:sp>
      <p:sp>
        <p:nvSpPr>
          <p:cNvPr id="14339" name="Content Placeholder 2"/>
          <p:cNvSpPr>
            <a:spLocks noGrp="1"/>
          </p:cNvSpPr>
          <p:nvPr>
            <p:ph idx="1"/>
          </p:nvPr>
        </p:nvSpPr>
        <p:spPr/>
        <p:txBody>
          <a:bodyPr/>
          <a:lstStyle/>
          <a:p>
            <a:pPr marL="0" indent="0">
              <a:buFont typeface="Arial" panose="020B0604020202020204" pitchFamily="34" charset="0"/>
              <a:buNone/>
              <a:defRPr/>
            </a:pPr>
            <a:r>
              <a:rPr lang="en-GB" altLang="en-US" dirty="0" smtClean="0"/>
              <a:t>By the end of this session, participants will be able</a:t>
            </a:r>
          </a:p>
          <a:p>
            <a:pPr>
              <a:defRPr/>
            </a:pPr>
            <a:r>
              <a:rPr lang="en-US" sz="2000" dirty="0" smtClean="0">
                <a:solidFill>
                  <a:schemeClr val="bg2">
                    <a:lumMod val="50000"/>
                  </a:schemeClr>
                </a:solidFill>
              </a:rPr>
              <a:t>To understand the concept of microlearning and apply this </a:t>
            </a:r>
            <a:r>
              <a:rPr lang="en-US" sz="2000" smtClean="0">
                <a:solidFill>
                  <a:schemeClr val="bg2">
                    <a:lumMod val="50000"/>
                  </a:schemeClr>
                </a:solidFill>
              </a:rPr>
              <a:t>to develop </a:t>
            </a:r>
            <a:r>
              <a:rPr lang="en-US" sz="2000" dirty="0" smtClean="0">
                <a:solidFill>
                  <a:schemeClr val="bg2">
                    <a:lumMod val="50000"/>
                  </a:schemeClr>
                </a:solidFill>
              </a:rPr>
              <a:t>their own individual content</a:t>
            </a:r>
            <a:endParaRPr lang="nl-BE" sz="2000" dirty="0" smtClean="0">
              <a:solidFill>
                <a:schemeClr val="bg2">
                  <a:lumMod val="50000"/>
                </a:schemeClr>
              </a:solidFill>
            </a:endParaRPr>
          </a:p>
          <a:p>
            <a:pPr>
              <a:defRPr/>
            </a:pPr>
            <a:r>
              <a:rPr lang="en-US" sz="2000" dirty="0" smtClean="0">
                <a:solidFill>
                  <a:schemeClr val="bg2">
                    <a:lumMod val="50000"/>
                  </a:schemeClr>
                </a:solidFill>
              </a:rPr>
              <a:t>to use mobile technology to produce print based microlearning materials</a:t>
            </a:r>
          </a:p>
          <a:p>
            <a:pPr>
              <a:defRPr/>
            </a:pPr>
            <a:r>
              <a:rPr lang="en-US" sz="2000" dirty="0" smtClean="0">
                <a:solidFill>
                  <a:schemeClr val="bg2">
                    <a:lumMod val="50000"/>
                  </a:schemeClr>
                </a:solidFill>
              </a:rPr>
              <a:t>to integrate the technological, pedagogical and content knowledge to produce microlearning objects</a:t>
            </a:r>
            <a:endParaRPr lang="nl-BE" sz="2000" dirty="0" smtClean="0">
              <a:solidFill>
                <a:schemeClr val="bg2">
                  <a:lumMod val="50000"/>
                </a:schemeClr>
              </a:solidFill>
            </a:endParaRPr>
          </a:p>
          <a:p>
            <a:pPr>
              <a:defRPr/>
            </a:pPr>
            <a:endParaRPr lang="en-GB" altLang="en-US" dirty="0" smtClean="0"/>
          </a:p>
          <a:p>
            <a:pPr marL="0" indent="0">
              <a:buFont typeface="Arial" panose="020B0604020202020204" pitchFamily="34" charset="0"/>
              <a:buNone/>
              <a:defRPr/>
            </a:pPr>
            <a:r>
              <a:rPr lang="en-GB" altLang="en-US" b="1" dirty="0" smtClean="0"/>
              <a:t>AIM: </a:t>
            </a:r>
            <a:r>
              <a:rPr lang="en-GB" altLang="en-US" dirty="0" smtClean="0"/>
              <a:t>Using mobile technology to promote microlearning, as well as, stimulate peer collaboration through networked learning and Communities of Practice (COPs). </a:t>
            </a:r>
            <a:endParaRPr lang="en-US" altLang="en-US" dirty="0" smtClean="0"/>
          </a:p>
        </p:txBody>
      </p:sp>
      <p:cxnSp>
        <p:nvCxnSpPr>
          <p:cNvPr id="3" name="Straight Connector 2"/>
          <p:cNvCxnSpPr/>
          <p:nvPr/>
        </p:nvCxnSpPr>
        <p:spPr>
          <a:xfrm>
            <a:off x="838200" y="4495800"/>
            <a:ext cx="10515600" cy="0"/>
          </a:xfrm>
          <a:prstGeom prst="line">
            <a:avLst/>
          </a:prstGeom>
        </p:spPr>
        <p:style>
          <a:lnRef idx="1">
            <a:schemeClr val="dk1"/>
          </a:lnRef>
          <a:fillRef idx="0">
            <a:schemeClr val="dk1"/>
          </a:fillRef>
          <a:effectRef idx="0">
            <a:schemeClr val="dk1"/>
          </a:effectRef>
          <a:fontRef idx="minor">
            <a:schemeClr val="tx1"/>
          </a:fontRef>
        </p:style>
      </p:cxn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6" descr="Image result for less is more cartoo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52600" y="838200"/>
            <a:ext cx="8767763" cy="5443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p:cNvSpPr>
            <a:spLocks noGrp="1"/>
          </p:cNvSpPr>
          <p:nvPr>
            <p:ph type="title"/>
          </p:nvPr>
        </p:nvSpPr>
        <p:spPr/>
        <p:txBody>
          <a:bodyPr/>
          <a:lstStyle/>
          <a:p>
            <a:r>
              <a:rPr lang="en-US" altLang="en-US" smtClean="0"/>
              <a:t>Memory</a:t>
            </a:r>
          </a:p>
        </p:txBody>
      </p:sp>
      <p:sp>
        <p:nvSpPr>
          <p:cNvPr id="16387" name="Content Placeholder 4"/>
          <p:cNvSpPr>
            <a:spLocks noGrp="1"/>
          </p:cNvSpPr>
          <p:nvPr>
            <p:ph idx="1"/>
          </p:nvPr>
        </p:nvSpPr>
        <p:spPr>
          <a:xfrm>
            <a:off x="838200" y="1825625"/>
            <a:ext cx="4343400" cy="4351338"/>
          </a:xfrm>
        </p:spPr>
        <p:txBody>
          <a:bodyPr/>
          <a:lstStyle/>
          <a:p>
            <a:pPr marL="0" indent="0">
              <a:buFont typeface="Arial" panose="020B0604020202020204" pitchFamily="34" charset="0"/>
              <a:buNone/>
            </a:pPr>
            <a:r>
              <a:rPr lang="en-US" altLang="en-US" smtClean="0"/>
              <a:t>Read the list only, concentrating briefly for a few seconds on each word.</a:t>
            </a:r>
          </a:p>
        </p:txBody>
      </p:sp>
      <p:graphicFrame>
        <p:nvGraphicFramePr>
          <p:cNvPr id="6" name="Content Placeholder 3"/>
          <p:cNvGraphicFramePr>
            <a:graphicFrameLocks/>
          </p:cNvGraphicFramePr>
          <p:nvPr/>
        </p:nvGraphicFramePr>
        <p:xfrm>
          <a:off x="5181600" y="1825625"/>
          <a:ext cx="6172200" cy="4351338"/>
        </p:xfrm>
        <a:graphic>
          <a:graphicData uri="http://schemas.openxmlformats.org/drawingml/2006/table">
            <a:tbl>
              <a:tblPr/>
              <a:tblGrid>
                <a:gridCol w="3086100"/>
                <a:gridCol w="3086100"/>
              </a:tblGrid>
              <a:tr h="725223">
                <a:tc>
                  <a:txBody>
                    <a:bodyPr/>
                    <a:lstStyle/>
                    <a:p>
                      <a:pPr algn="ctr"/>
                      <a:r>
                        <a:rPr lang="en-US" sz="2400" b="1" dirty="0">
                          <a:effectLst/>
                        </a:rPr>
                        <a:t>Vase</a:t>
                      </a:r>
                      <a:endParaRPr lang="en-US" sz="2400" dirty="0">
                        <a:effectLst/>
                      </a:endParaRPr>
                    </a:p>
                  </a:txBody>
                  <a:tcPr marL="0" marR="0" marT="95250" marB="95250" anchor="ctr">
                    <a:lnL w="95250" cap="flat" cmpd="sng" algn="ctr">
                      <a:solidFill>
                        <a:srgbClr val="FFFFFF"/>
                      </a:solidFill>
                      <a:prstDash val="solid"/>
                      <a:round/>
                      <a:headEnd type="none" w="med" len="med"/>
                      <a:tailEnd type="none" w="med" len="med"/>
                    </a:lnL>
                    <a:lnR w="95250" cap="flat" cmpd="sng" algn="ctr">
                      <a:solidFill>
                        <a:srgbClr val="FFFFFF"/>
                      </a:solidFill>
                      <a:prstDash val="solid"/>
                      <a:round/>
                      <a:headEnd type="none" w="med" len="med"/>
                      <a:tailEnd type="none" w="med" len="med"/>
                    </a:lnR>
                    <a:lnT w="95250" cap="flat" cmpd="sng" algn="ctr">
                      <a:solidFill>
                        <a:srgbClr val="FFFFFF"/>
                      </a:solidFill>
                      <a:prstDash val="solid"/>
                      <a:round/>
                      <a:headEnd type="none" w="med" len="med"/>
                      <a:tailEnd type="none" w="med" len="med"/>
                    </a:lnT>
                    <a:lnB w="95250" cap="flat" cmpd="sng" algn="ctr">
                      <a:solidFill>
                        <a:srgbClr val="FFFFFF"/>
                      </a:solidFill>
                      <a:prstDash val="solid"/>
                      <a:round/>
                      <a:headEnd type="none" w="med" len="med"/>
                      <a:tailEnd type="none" w="med" len="med"/>
                    </a:lnB>
                    <a:solidFill>
                      <a:srgbClr val="EEEEEE"/>
                    </a:solidFill>
                  </a:tcPr>
                </a:tc>
                <a:tc>
                  <a:txBody>
                    <a:bodyPr/>
                    <a:lstStyle/>
                    <a:p>
                      <a:pPr algn="ctr"/>
                      <a:r>
                        <a:rPr lang="en-US" sz="2400" b="1" dirty="0">
                          <a:effectLst/>
                        </a:rPr>
                        <a:t>Teapot</a:t>
                      </a:r>
                      <a:endParaRPr lang="en-US" sz="2400" dirty="0">
                        <a:effectLst/>
                      </a:endParaRPr>
                    </a:p>
                  </a:txBody>
                  <a:tcPr marL="0" marR="0" marT="95250" marB="95250" anchor="ctr">
                    <a:lnL w="95250" cap="flat" cmpd="sng" algn="ctr">
                      <a:solidFill>
                        <a:srgbClr val="FFFFFF"/>
                      </a:solidFill>
                      <a:prstDash val="solid"/>
                      <a:round/>
                      <a:headEnd type="none" w="med" len="med"/>
                      <a:tailEnd type="none" w="med" len="med"/>
                    </a:lnL>
                    <a:lnR w="95250" cap="flat" cmpd="sng" algn="ctr">
                      <a:solidFill>
                        <a:srgbClr val="FFFFFF"/>
                      </a:solidFill>
                      <a:prstDash val="solid"/>
                      <a:round/>
                      <a:headEnd type="none" w="med" len="med"/>
                      <a:tailEnd type="none" w="med" len="med"/>
                    </a:lnR>
                    <a:lnT w="95250" cap="flat" cmpd="sng" algn="ctr">
                      <a:solidFill>
                        <a:srgbClr val="FFFFFF"/>
                      </a:solidFill>
                      <a:prstDash val="solid"/>
                      <a:round/>
                      <a:headEnd type="none" w="med" len="med"/>
                      <a:tailEnd type="none" w="med" len="med"/>
                    </a:lnT>
                    <a:lnB w="95250" cap="flat" cmpd="sng" algn="ctr">
                      <a:solidFill>
                        <a:srgbClr val="FFFFFF"/>
                      </a:solidFill>
                      <a:prstDash val="solid"/>
                      <a:round/>
                      <a:headEnd type="none" w="med" len="med"/>
                      <a:tailEnd type="none" w="med" len="med"/>
                    </a:lnB>
                    <a:solidFill>
                      <a:srgbClr val="EEEEEE"/>
                    </a:solidFill>
                  </a:tcPr>
                </a:tc>
              </a:tr>
              <a:tr h="725223">
                <a:tc>
                  <a:txBody>
                    <a:bodyPr/>
                    <a:lstStyle/>
                    <a:p>
                      <a:pPr algn="ctr"/>
                      <a:r>
                        <a:rPr lang="en-US" sz="2400" b="1" dirty="0">
                          <a:effectLst/>
                        </a:rPr>
                        <a:t>Tiger</a:t>
                      </a:r>
                      <a:endParaRPr lang="en-US" sz="2400" dirty="0">
                        <a:effectLst/>
                      </a:endParaRPr>
                    </a:p>
                  </a:txBody>
                  <a:tcPr marL="0" marR="0" marT="95250" marB="95250" anchor="ctr">
                    <a:lnL w="95250" cap="flat" cmpd="sng" algn="ctr">
                      <a:solidFill>
                        <a:srgbClr val="FFFFFF"/>
                      </a:solidFill>
                      <a:prstDash val="solid"/>
                      <a:round/>
                      <a:headEnd type="none" w="med" len="med"/>
                      <a:tailEnd type="none" w="med" len="med"/>
                    </a:lnL>
                    <a:lnR w="95250" cap="flat" cmpd="sng" algn="ctr">
                      <a:solidFill>
                        <a:srgbClr val="FFFFFF"/>
                      </a:solidFill>
                      <a:prstDash val="solid"/>
                      <a:round/>
                      <a:headEnd type="none" w="med" len="med"/>
                      <a:tailEnd type="none" w="med" len="med"/>
                    </a:lnR>
                    <a:lnT w="95250" cap="flat" cmpd="sng" algn="ctr">
                      <a:solidFill>
                        <a:srgbClr val="FFFFFF"/>
                      </a:solidFill>
                      <a:prstDash val="solid"/>
                      <a:round/>
                      <a:headEnd type="none" w="med" len="med"/>
                      <a:tailEnd type="none" w="med" len="med"/>
                    </a:lnT>
                    <a:lnB w="95250" cap="flat" cmpd="sng" algn="ctr">
                      <a:solidFill>
                        <a:srgbClr val="FFFFFF"/>
                      </a:solidFill>
                      <a:prstDash val="solid"/>
                      <a:round/>
                      <a:headEnd type="none" w="med" len="med"/>
                      <a:tailEnd type="none" w="med" len="med"/>
                    </a:lnB>
                    <a:solidFill>
                      <a:srgbClr val="EEEEEE"/>
                    </a:solidFill>
                  </a:tcPr>
                </a:tc>
                <a:tc>
                  <a:txBody>
                    <a:bodyPr/>
                    <a:lstStyle/>
                    <a:p>
                      <a:pPr algn="ctr"/>
                      <a:r>
                        <a:rPr lang="en-US" sz="2400" b="1" dirty="0">
                          <a:effectLst/>
                        </a:rPr>
                        <a:t>Camera</a:t>
                      </a:r>
                      <a:endParaRPr lang="en-US" sz="2400" dirty="0">
                        <a:effectLst/>
                      </a:endParaRPr>
                    </a:p>
                  </a:txBody>
                  <a:tcPr marL="0" marR="0" marT="95250" marB="95250" anchor="ctr">
                    <a:lnL w="95250" cap="flat" cmpd="sng" algn="ctr">
                      <a:solidFill>
                        <a:srgbClr val="FFFFFF"/>
                      </a:solidFill>
                      <a:prstDash val="solid"/>
                      <a:round/>
                      <a:headEnd type="none" w="med" len="med"/>
                      <a:tailEnd type="none" w="med" len="med"/>
                    </a:lnL>
                    <a:lnR w="95250" cap="flat" cmpd="sng" algn="ctr">
                      <a:solidFill>
                        <a:srgbClr val="FFFFFF"/>
                      </a:solidFill>
                      <a:prstDash val="solid"/>
                      <a:round/>
                      <a:headEnd type="none" w="med" len="med"/>
                      <a:tailEnd type="none" w="med" len="med"/>
                    </a:lnR>
                    <a:lnT w="95250" cap="flat" cmpd="sng" algn="ctr">
                      <a:solidFill>
                        <a:srgbClr val="FFFFFF"/>
                      </a:solidFill>
                      <a:prstDash val="solid"/>
                      <a:round/>
                      <a:headEnd type="none" w="med" len="med"/>
                      <a:tailEnd type="none" w="med" len="med"/>
                    </a:lnT>
                    <a:lnB w="95250" cap="flat" cmpd="sng" algn="ctr">
                      <a:solidFill>
                        <a:srgbClr val="FFFFFF"/>
                      </a:solidFill>
                      <a:prstDash val="solid"/>
                      <a:round/>
                      <a:headEnd type="none" w="med" len="med"/>
                      <a:tailEnd type="none" w="med" len="med"/>
                    </a:lnB>
                    <a:solidFill>
                      <a:srgbClr val="EEEEEE"/>
                    </a:solidFill>
                  </a:tcPr>
                </a:tc>
              </a:tr>
              <a:tr h="725223">
                <a:tc>
                  <a:txBody>
                    <a:bodyPr/>
                    <a:lstStyle/>
                    <a:p>
                      <a:pPr algn="ctr"/>
                      <a:r>
                        <a:rPr lang="en-US" sz="2400" b="1" dirty="0">
                          <a:effectLst/>
                        </a:rPr>
                        <a:t>Book</a:t>
                      </a:r>
                      <a:endParaRPr lang="en-US" sz="2400" dirty="0">
                        <a:effectLst/>
                      </a:endParaRPr>
                    </a:p>
                  </a:txBody>
                  <a:tcPr marL="0" marR="0" marT="95250" marB="95250" anchor="ctr">
                    <a:lnL w="95250" cap="flat" cmpd="sng" algn="ctr">
                      <a:solidFill>
                        <a:srgbClr val="FFFFFF"/>
                      </a:solidFill>
                      <a:prstDash val="solid"/>
                      <a:round/>
                      <a:headEnd type="none" w="med" len="med"/>
                      <a:tailEnd type="none" w="med" len="med"/>
                    </a:lnL>
                    <a:lnR w="95250" cap="flat" cmpd="sng" algn="ctr">
                      <a:solidFill>
                        <a:srgbClr val="FFFFFF"/>
                      </a:solidFill>
                      <a:prstDash val="solid"/>
                      <a:round/>
                      <a:headEnd type="none" w="med" len="med"/>
                      <a:tailEnd type="none" w="med" len="med"/>
                    </a:lnR>
                    <a:lnT w="95250" cap="flat" cmpd="sng" algn="ctr">
                      <a:solidFill>
                        <a:srgbClr val="FFFFFF"/>
                      </a:solidFill>
                      <a:prstDash val="solid"/>
                      <a:round/>
                      <a:headEnd type="none" w="med" len="med"/>
                      <a:tailEnd type="none" w="med" len="med"/>
                    </a:lnT>
                    <a:lnB w="95250" cap="flat" cmpd="sng" algn="ctr">
                      <a:solidFill>
                        <a:srgbClr val="FFFFFF"/>
                      </a:solidFill>
                      <a:prstDash val="solid"/>
                      <a:round/>
                      <a:headEnd type="none" w="med" len="med"/>
                      <a:tailEnd type="none" w="med" len="med"/>
                    </a:lnB>
                    <a:solidFill>
                      <a:srgbClr val="EEEEEE"/>
                    </a:solidFill>
                  </a:tcPr>
                </a:tc>
                <a:tc>
                  <a:txBody>
                    <a:bodyPr/>
                    <a:lstStyle/>
                    <a:p>
                      <a:pPr algn="ctr"/>
                      <a:r>
                        <a:rPr lang="en-US" sz="2400" b="1" dirty="0">
                          <a:effectLst/>
                        </a:rPr>
                        <a:t>Ice Cream</a:t>
                      </a:r>
                      <a:endParaRPr lang="en-US" sz="2400" dirty="0">
                        <a:effectLst/>
                      </a:endParaRPr>
                    </a:p>
                  </a:txBody>
                  <a:tcPr marL="0" marR="0" marT="95250" marB="95250" anchor="ctr">
                    <a:lnL w="95250" cap="flat" cmpd="sng" algn="ctr">
                      <a:solidFill>
                        <a:srgbClr val="FFFFFF"/>
                      </a:solidFill>
                      <a:prstDash val="solid"/>
                      <a:round/>
                      <a:headEnd type="none" w="med" len="med"/>
                      <a:tailEnd type="none" w="med" len="med"/>
                    </a:lnL>
                    <a:lnR w="95250" cap="flat" cmpd="sng" algn="ctr">
                      <a:solidFill>
                        <a:srgbClr val="FFFFFF"/>
                      </a:solidFill>
                      <a:prstDash val="solid"/>
                      <a:round/>
                      <a:headEnd type="none" w="med" len="med"/>
                      <a:tailEnd type="none" w="med" len="med"/>
                    </a:lnR>
                    <a:lnT w="95250" cap="flat" cmpd="sng" algn="ctr">
                      <a:solidFill>
                        <a:srgbClr val="FFFFFF"/>
                      </a:solidFill>
                      <a:prstDash val="solid"/>
                      <a:round/>
                      <a:headEnd type="none" w="med" len="med"/>
                      <a:tailEnd type="none" w="med" len="med"/>
                    </a:lnT>
                    <a:lnB w="95250" cap="flat" cmpd="sng" algn="ctr">
                      <a:solidFill>
                        <a:srgbClr val="FFFFFF"/>
                      </a:solidFill>
                      <a:prstDash val="solid"/>
                      <a:round/>
                      <a:headEnd type="none" w="med" len="med"/>
                      <a:tailEnd type="none" w="med" len="med"/>
                    </a:lnB>
                    <a:solidFill>
                      <a:srgbClr val="EEEEEE"/>
                    </a:solidFill>
                  </a:tcPr>
                </a:tc>
              </a:tr>
              <a:tr h="725223">
                <a:tc>
                  <a:txBody>
                    <a:bodyPr/>
                    <a:lstStyle/>
                    <a:p>
                      <a:pPr algn="ctr"/>
                      <a:r>
                        <a:rPr lang="en-US" sz="2400" b="1" dirty="0">
                          <a:effectLst/>
                        </a:rPr>
                        <a:t>Cushion</a:t>
                      </a:r>
                      <a:endParaRPr lang="en-US" sz="2400" dirty="0">
                        <a:effectLst/>
                      </a:endParaRPr>
                    </a:p>
                  </a:txBody>
                  <a:tcPr marL="0" marR="0" marT="95250" marB="95250" anchor="ctr">
                    <a:lnL w="95250" cap="flat" cmpd="sng" algn="ctr">
                      <a:solidFill>
                        <a:srgbClr val="FFFFFF"/>
                      </a:solidFill>
                      <a:prstDash val="solid"/>
                      <a:round/>
                      <a:headEnd type="none" w="med" len="med"/>
                      <a:tailEnd type="none" w="med" len="med"/>
                    </a:lnL>
                    <a:lnR w="95250" cap="flat" cmpd="sng" algn="ctr">
                      <a:solidFill>
                        <a:srgbClr val="FFFFFF"/>
                      </a:solidFill>
                      <a:prstDash val="solid"/>
                      <a:round/>
                      <a:headEnd type="none" w="med" len="med"/>
                      <a:tailEnd type="none" w="med" len="med"/>
                    </a:lnR>
                    <a:lnT w="95250" cap="flat" cmpd="sng" algn="ctr">
                      <a:solidFill>
                        <a:srgbClr val="FFFFFF"/>
                      </a:solidFill>
                      <a:prstDash val="solid"/>
                      <a:round/>
                      <a:headEnd type="none" w="med" len="med"/>
                      <a:tailEnd type="none" w="med" len="med"/>
                    </a:lnT>
                    <a:lnB w="95250" cap="flat" cmpd="sng" algn="ctr">
                      <a:solidFill>
                        <a:srgbClr val="FFFFFF"/>
                      </a:solidFill>
                      <a:prstDash val="solid"/>
                      <a:round/>
                      <a:headEnd type="none" w="med" len="med"/>
                      <a:tailEnd type="none" w="med" len="med"/>
                    </a:lnB>
                    <a:solidFill>
                      <a:srgbClr val="EEEEEE"/>
                    </a:solidFill>
                  </a:tcPr>
                </a:tc>
                <a:tc>
                  <a:txBody>
                    <a:bodyPr/>
                    <a:lstStyle/>
                    <a:p>
                      <a:pPr algn="ctr"/>
                      <a:r>
                        <a:rPr lang="en-US" sz="2400" b="1" dirty="0">
                          <a:effectLst/>
                        </a:rPr>
                        <a:t>Spade</a:t>
                      </a:r>
                      <a:endParaRPr lang="en-US" sz="2400" dirty="0">
                        <a:effectLst/>
                      </a:endParaRPr>
                    </a:p>
                  </a:txBody>
                  <a:tcPr marL="0" marR="0" marT="95250" marB="95250" anchor="ctr">
                    <a:lnL w="95250" cap="flat" cmpd="sng" algn="ctr">
                      <a:solidFill>
                        <a:srgbClr val="FFFFFF"/>
                      </a:solidFill>
                      <a:prstDash val="solid"/>
                      <a:round/>
                      <a:headEnd type="none" w="med" len="med"/>
                      <a:tailEnd type="none" w="med" len="med"/>
                    </a:lnL>
                    <a:lnR w="95250" cap="flat" cmpd="sng" algn="ctr">
                      <a:solidFill>
                        <a:srgbClr val="FFFFFF"/>
                      </a:solidFill>
                      <a:prstDash val="solid"/>
                      <a:round/>
                      <a:headEnd type="none" w="med" len="med"/>
                      <a:tailEnd type="none" w="med" len="med"/>
                    </a:lnR>
                    <a:lnT w="95250" cap="flat" cmpd="sng" algn="ctr">
                      <a:solidFill>
                        <a:srgbClr val="FFFFFF"/>
                      </a:solidFill>
                      <a:prstDash val="solid"/>
                      <a:round/>
                      <a:headEnd type="none" w="med" len="med"/>
                      <a:tailEnd type="none" w="med" len="med"/>
                    </a:lnT>
                    <a:lnB w="95250" cap="flat" cmpd="sng" algn="ctr">
                      <a:solidFill>
                        <a:srgbClr val="FFFFFF"/>
                      </a:solidFill>
                      <a:prstDash val="solid"/>
                      <a:round/>
                      <a:headEnd type="none" w="med" len="med"/>
                      <a:tailEnd type="none" w="med" len="med"/>
                    </a:lnB>
                    <a:solidFill>
                      <a:srgbClr val="EEEEEE"/>
                    </a:solidFill>
                  </a:tcPr>
                </a:tc>
              </a:tr>
              <a:tr h="725223">
                <a:tc>
                  <a:txBody>
                    <a:bodyPr/>
                    <a:lstStyle/>
                    <a:p>
                      <a:pPr algn="ctr"/>
                      <a:r>
                        <a:rPr lang="en-US" sz="2400" b="1" dirty="0">
                          <a:effectLst/>
                        </a:rPr>
                        <a:t>Piano</a:t>
                      </a:r>
                      <a:endParaRPr lang="en-US" sz="2400" dirty="0">
                        <a:effectLst/>
                      </a:endParaRPr>
                    </a:p>
                  </a:txBody>
                  <a:tcPr marL="0" marR="0" marT="95250" marB="95250" anchor="ctr">
                    <a:lnL w="95250" cap="flat" cmpd="sng" algn="ctr">
                      <a:solidFill>
                        <a:srgbClr val="FFFFFF"/>
                      </a:solidFill>
                      <a:prstDash val="solid"/>
                      <a:round/>
                      <a:headEnd type="none" w="med" len="med"/>
                      <a:tailEnd type="none" w="med" len="med"/>
                    </a:lnL>
                    <a:lnR w="95250" cap="flat" cmpd="sng" algn="ctr">
                      <a:solidFill>
                        <a:srgbClr val="FFFFFF"/>
                      </a:solidFill>
                      <a:prstDash val="solid"/>
                      <a:round/>
                      <a:headEnd type="none" w="med" len="med"/>
                      <a:tailEnd type="none" w="med" len="med"/>
                    </a:lnR>
                    <a:lnT w="95250" cap="flat" cmpd="sng" algn="ctr">
                      <a:solidFill>
                        <a:srgbClr val="FFFFFF"/>
                      </a:solidFill>
                      <a:prstDash val="solid"/>
                      <a:round/>
                      <a:headEnd type="none" w="med" len="med"/>
                      <a:tailEnd type="none" w="med" len="med"/>
                    </a:lnT>
                    <a:lnB w="95250" cap="flat" cmpd="sng" algn="ctr">
                      <a:solidFill>
                        <a:srgbClr val="FFFFFF"/>
                      </a:solidFill>
                      <a:prstDash val="solid"/>
                      <a:round/>
                      <a:headEnd type="none" w="med" len="med"/>
                      <a:tailEnd type="none" w="med" len="med"/>
                    </a:lnB>
                    <a:solidFill>
                      <a:srgbClr val="EEEEEE"/>
                    </a:solidFill>
                  </a:tcPr>
                </a:tc>
                <a:tc>
                  <a:txBody>
                    <a:bodyPr/>
                    <a:lstStyle/>
                    <a:p>
                      <a:pPr algn="ctr"/>
                      <a:r>
                        <a:rPr lang="en-US" sz="2400" b="1" dirty="0">
                          <a:effectLst/>
                        </a:rPr>
                        <a:t>House</a:t>
                      </a:r>
                      <a:endParaRPr lang="en-US" sz="2400" dirty="0">
                        <a:effectLst/>
                      </a:endParaRPr>
                    </a:p>
                  </a:txBody>
                  <a:tcPr marL="0" marR="0" marT="95250" marB="95250" anchor="ctr">
                    <a:lnL w="95250" cap="flat" cmpd="sng" algn="ctr">
                      <a:solidFill>
                        <a:srgbClr val="FFFFFF"/>
                      </a:solidFill>
                      <a:prstDash val="solid"/>
                      <a:round/>
                      <a:headEnd type="none" w="med" len="med"/>
                      <a:tailEnd type="none" w="med" len="med"/>
                    </a:lnL>
                    <a:lnR w="95250" cap="flat" cmpd="sng" algn="ctr">
                      <a:solidFill>
                        <a:srgbClr val="FFFFFF"/>
                      </a:solidFill>
                      <a:prstDash val="solid"/>
                      <a:round/>
                      <a:headEnd type="none" w="med" len="med"/>
                      <a:tailEnd type="none" w="med" len="med"/>
                    </a:lnR>
                    <a:lnT w="95250" cap="flat" cmpd="sng" algn="ctr">
                      <a:solidFill>
                        <a:srgbClr val="FFFFFF"/>
                      </a:solidFill>
                      <a:prstDash val="solid"/>
                      <a:round/>
                      <a:headEnd type="none" w="med" len="med"/>
                      <a:tailEnd type="none" w="med" len="med"/>
                    </a:lnT>
                    <a:lnB w="95250" cap="flat" cmpd="sng" algn="ctr">
                      <a:solidFill>
                        <a:srgbClr val="FFFFFF"/>
                      </a:solidFill>
                      <a:prstDash val="solid"/>
                      <a:round/>
                      <a:headEnd type="none" w="med" len="med"/>
                      <a:tailEnd type="none" w="med" len="med"/>
                    </a:lnB>
                    <a:solidFill>
                      <a:srgbClr val="EEEEEE"/>
                    </a:solidFill>
                  </a:tcPr>
                </a:tc>
              </a:tr>
              <a:tr h="725223">
                <a:tc>
                  <a:txBody>
                    <a:bodyPr/>
                    <a:lstStyle/>
                    <a:p>
                      <a:pPr algn="ctr"/>
                      <a:r>
                        <a:rPr lang="en-US" sz="2400" b="1" dirty="0">
                          <a:effectLst/>
                        </a:rPr>
                        <a:t>Hat</a:t>
                      </a:r>
                      <a:endParaRPr lang="en-US" sz="2400" dirty="0">
                        <a:effectLst/>
                      </a:endParaRPr>
                    </a:p>
                  </a:txBody>
                  <a:tcPr marL="0" marR="0" marT="95250" marB="95250" anchor="ctr">
                    <a:lnL w="95250" cap="flat" cmpd="sng" algn="ctr">
                      <a:solidFill>
                        <a:srgbClr val="FFFFFF"/>
                      </a:solidFill>
                      <a:prstDash val="solid"/>
                      <a:round/>
                      <a:headEnd type="none" w="med" len="med"/>
                      <a:tailEnd type="none" w="med" len="med"/>
                    </a:lnL>
                    <a:lnR w="95250" cap="flat" cmpd="sng" algn="ctr">
                      <a:solidFill>
                        <a:srgbClr val="FFFFFF"/>
                      </a:solidFill>
                      <a:prstDash val="solid"/>
                      <a:round/>
                      <a:headEnd type="none" w="med" len="med"/>
                      <a:tailEnd type="none" w="med" len="med"/>
                    </a:lnR>
                    <a:lnT w="95250" cap="flat" cmpd="sng" algn="ctr">
                      <a:solidFill>
                        <a:srgbClr val="FFFFFF"/>
                      </a:solidFill>
                      <a:prstDash val="solid"/>
                      <a:round/>
                      <a:headEnd type="none" w="med" len="med"/>
                      <a:tailEnd type="none" w="med" len="med"/>
                    </a:lnT>
                    <a:lnB w="95250" cap="flat" cmpd="sng" algn="ctr">
                      <a:solidFill>
                        <a:srgbClr val="FFFFFF"/>
                      </a:solidFill>
                      <a:prstDash val="solid"/>
                      <a:round/>
                      <a:headEnd type="none" w="med" len="med"/>
                      <a:tailEnd type="none" w="med" len="med"/>
                    </a:lnB>
                    <a:solidFill>
                      <a:srgbClr val="EEEEEE"/>
                    </a:solidFill>
                  </a:tcPr>
                </a:tc>
                <a:tc>
                  <a:txBody>
                    <a:bodyPr/>
                    <a:lstStyle/>
                    <a:p>
                      <a:pPr algn="ctr"/>
                      <a:r>
                        <a:rPr lang="en-US" sz="2400" b="1" dirty="0">
                          <a:effectLst/>
                        </a:rPr>
                        <a:t>Orange</a:t>
                      </a:r>
                      <a:endParaRPr lang="en-US" sz="2400" dirty="0">
                        <a:effectLst/>
                      </a:endParaRPr>
                    </a:p>
                  </a:txBody>
                  <a:tcPr marL="0" marR="0" marT="95250" marB="95250" anchor="ctr">
                    <a:lnL w="95250" cap="flat" cmpd="sng" algn="ctr">
                      <a:solidFill>
                        <a:srgbClr val="FFFFFF"/>
                      </a:solidFill>
                      <a:prstDash val="solid"/>
                      <a:round/>
                      <a:headEnd type="none" w="med" len="med"/>
                      <a:tailEnd type="none" w="med" len="med"/>
                    </a:lnL>
                    <a:lnR w="95250" cap="flat" cmpd="sng" algn="ctr">
                      <a:solidFill>
                        <a:srgbClr val="FFFFFF"/>
                      </a:solidFill>
                      <a:prstDash val="solid"/>
                      <a:round/>
                      <a:headEnd type="none" w="med" len="med"/>
                      <a:tailEnd type="none" w="med" len="med"/>
                    </a:lnR>
                    <a:lnT w="95250" cap="flat" cmpd="sng" algn="ctr">
                      <a:solidFill>
                        <a:srgbClr val="FFFFFF"/>
                      </a:solidFill>
                      <a:prstDash val="solid"/>
                      <a:round/>
                      <a:headEnd type="none" w="med" len="med"/>
                      <a:tailEnd type="none" w="med" len="med"/>
                    </a:lnT>
                    <a:lnB w="95250" cap="flat" cmpd="sng" algn="ctr">
                      <a:solidFill>
                        <a:srgbClr val="FFFFFF"/>
                      </a:solidFill>
                      <a:prstDash val="solid"/>
                      <a:round/>
                      <a:headEnd type="none" w="med" len="med"/>
                      <a:tailEnd type="none" w="med" len="med"/>
                    </a:lnB>
                    <a:solidFill>
                      <a:srgbClr val="EEEEEE"/>
                    </a:solidFill>
                  </a:tcPr>
                </a:tc>
              </a:tr>
            </a:tbl>
          </a:graphicData>
        </a:graphic>
      </p:graphicFrame>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p:cNvSpPr>
            <a:spLocks noGrp="1"/>
          </p:cNvSpPr>
          <p:nvPr>
            <p:ph type="title"/>
          </p:nvPr>
        </p:nvSpPr>
        <p:spPr/>
        <p:txBody>
          <a:bodyPr/>
          <a:lstStyle/>
          <a:p>
            <a:r>
              <a:rPr lang="en-US" altLang="en-US" smtClean="0"/>
              <a:t>Memory</a:t>
            </a:r>
          </a:p>
        </p:txBody>
      </p:sp>
      <p:sp>
        <p:nvSpPr>
          <p:cNvPr id="18435" name="Content Placeholder 4"/>
          <p:cNvSpPr>
            <a:spLocks noGrp="1"/>
          </p:cNvSpPr>
          <p:nvPr>
            <p:ph idx="1"/>
          </p:nvPr>
        </p:nvSpPr>
        <p:spPr>
          <a:xfrm>
            <a:off x="838200" y="1825625"/>
            <a:ext cx="4343400" cy="4351338"/>
          </a:xfrm>
        </p:spPr>
        <p:txBody>
          <a:bodyPr/>
          <a:lstStyle/>
          <a:p>
            <a:pPr marL="0" indent="0">
              <a:buFont typeface="Arial" panose="020B0604020202020204" pitchFamily="34" charset="0"/>
              <a:buNone/>
            </a:pPr>
            <a:r>
              <a:rPr lang="en-US" altLang="en-US" smtClean="0"/>
              <a:t>How many words can you recall?</a:t>
            </a:r>
          </a:p>
          <a:p>
            <a:pPr marL="0" indent="0">
              <a:buFont typeface="Arial" panose="020B0604020202020204" pitchFamily="34" charset="0"/>
              <a:buNone/>
            </a:pPr>
            <a:endParaRPr lang="en-US" altLang="en-US" sz="2400" smtClean="0"/>
          </a:p>
          <a:p>
            <a:pPr marL="0" indent="0">
              <a:buFont typeface="Arial" panose="020B0604020202020204" pitchFamily="34" charset="0"/>
              <a:buNone/>
            </a:pPr>
            <a:endParaRPr lang="en-US" altLang="en-US" sz="2400" smtClean="0"/>
          </a:p>
          <a:p>
            <a:pPr marL="0" indent="0">
              <a:buFont typeface="Arial" panose="020B0604020202020204" pitchFamily="34" charset="0"/>
              <a:buNone/>
            </a:pPr>
            <a:endParaRPr lang="en-US" altLang="en-US" sz="2400" smtClean="0"/>
          </a:p>
          <a:p>
            <a:pPr marL="0" indent="0">
              <a:buFont typeface="Arial" panose="020B0604020202020204" pitchFamily="34" charset="0"/>
              <a:buNone/>
            </a:pPr>
            <a:r>
              <a:rPr lang="en-US" altLang="en-US" sz="2400" smtClean="0"/>
              <a:t>Score between 5-9 is the average capacity</a:t>
            </a:r>
          </a:p>
        </p:txBody>
      </p:sp>
      <p:graphicFrame>
        <p:nvGraphicFramePr>
          <p:cNvPr id="6" name="Content Placeholder 3"/>
          <p:cNvGraphicFramePr>
            <a:graphicFrameLocks/>
          </p:cNvGraphicFramePr>
          <p:nvPr/>
        </p:nvGraphicFramePr>
        <p:xfrm>
          <a:off x="5181600" y="1825625"/>
          <a:ext cx="6172200" cy="4351338"/>
        </p:xfrm>
        <a:graphic>
          <a:graphicData uri="http://schemas.openxmlformats.org/drawingml/2006/table">
            <a:tbl>
              <a:tblPr/>
              <a:tblGrid>
                <a:gridCol w="3086100"/>
                <a:gridCol w="3086100"/>
              </a:tblGrid>
              <a:tr h="725223">
                <a:tc>
                  <a:txBody>
                    <a:bodyPr/>
                    <a:lstStyle/>
                    <a:p>
                      <a:pPr algn="ctr"/>
                      <a:endParaRPr lang="en-US" sz="2400" dirty="0">
                        <a:effectLst/>
                      </a:endParaRPr>
                    </a:p>
                  </a:txBody>
                  <a:tcPr marL="0" marR="0" marT="95250" marB="95250" anchor="ctr">
                    <a:lnL w="95250" cap="flat" cmpd="sng" algn="ctr">
                      <a:solidFill>
                        <a:srgbClr val="FFFFFF"/>
                      </a:solidFill>
                      <a:prstDash val="solid"/>
                      <a:round/>
                      <a:headEnd type="none" w="med" len="med"/>
                      <a:tailEnd type="none" w="med" len="med"/>
                    </a:lnL>
                    <a:lnR w="95250" cap="flat" cmpd="sng" algn="ctr">
                      <a:solidFill>
                        <a:srgbClr val="FFFFFF"/>
                      </a:solidFill>
                      <a:prstDash val="solid"/>
                      <a:round/>
                      <a:headEnd type="none" w="med" len="med"/>
                      <a:tailEnd type="none" w="med" len="med"/>
                    </a:lnR>
                    <a:lnT w="95250" cap="flat" cmpd="sng" algn="ctr">
                      <a:solidFill>
                        <a:srgbClr val="FFFFFF"/>
                      </a:solidFill>
                      <a:prstDash val="solid"/>
                      <a:round/>
                      <a:headEnd type="none" w="med" len="med"/>
                      <a:tailEnd type="none" w="med" len="med"/>
                    </a:lnT>
                    <a:lnB w="95250" cap="flat" cmpd="sng" algn="ctr">
                      <a:solidFill>
                        <a:srgbClr val="FFFFFF"/>
                      </a:solidFill>
                      <a:prstDash val="solid"/>
                      <a:round/>
                      <a:headEnd type="none" w="med" len="med"/>
                      <a:tailEnd type="none" w="med" len="med"/>
                    </a:lnB>
                    <a:solidFill>
                      <a:srgbClr val="EEEEEE"/>
                    </a:solidFill>
                  </a:tcPr>
                </a:tc>
                <a:tc>
                  <a:txBody>
                    <a:bodyPr/>
                    <a:lstStyle/>
                    <a:p>
                      <a:pPr algn="ctr"/>
                      <a:endParaRPr lang="en-US" sz="2400" dirty="0">
                        <a:effectLst/>
                      </a:endParaRPr>
                    </a:p>
                  </a:txBody>
                  <a:tcPr marL="0" marR="0" marT="95250" marB="95250" anchor="ctr">
                    <a:lnL w="95250" cap="flat" cmpd="sng" algn="ctr">
                      <a:solidFill>
                        <a:srgbClr val="FFFFFF"/>
                      </a:solidFill>
                      <a:prstDash val="solid"/>
                      <a:round/>
                      <a:headEnd type="none" w="med" len="med"/>
                      <a:tailEnd type="none" w="med" len="med"/>
                    </a:lnL>
                    <a:lnR w="95250" cap="flat" cmpd="sng" algn="ctr">
                      <a:solidFill>
                        <a:srgbClr val="FFFFFF"/>
                      </a:solidFill>
                      <a:prstDash val="solid"/>
                      <a:round/>
                      <a:headEnd type="none" w="med" len="med"/>
                      <a:tailEnd type="none" w="med" len="med"/>
                    </a:lnR>
                    <a:lnT w="95250" cap="flat" cmpd="sng" algn="ctr">
                      <a:solidFill>
                        <a:srgbClr val="FFFFFF"/>
                      </a:solidFill>
                      <a:prstDash val="solid"/>
                      <a:round/>
                      <a:headEnd type="none" w="med" len="med"/>
                      <a:tailEnd type="none" w="med" len="med"/>
                    </a:lnT>
                    <a:lnB w="95250" cap="flat" cmpd="sng" algn="ctr">
                      <a:solidFill>
                        <a:srgbClr val="FFFFFF"/>
                      </a:solidFill>
                      <a:prstDash val="solid"/>
                      <a:round/>
                      <a:headEnd type="none" w="med" len="med"/>
                      <a:tailEnd type="none" w="med" len="med"/>
                    </a:lnB>
                    <a:solidFill>
                      <a:srgbClr val="EEEEEE"/>
                    </a:solidFill>
                  </a:tcPr>
                </a:tc>
              </a:tr>
              <a:tr h="725223">
                <a:tc>
                  <a:txBody>
                    <a:bodyPr/>
                    <a:lstStyle/>
                    <a:p>
                      <a:pPr algn="ctr"/>
                      <a:endParaRPr lang="en-US" sz="2400" dirty="0">
                        <a:effectLst/>
                      </a:endParaRPr>
                    </a:p>
                  </a:txBody>
                  <a:tcPr marL="0" marR="0" marT="95250" marB="95250" anchor="ctr">
                    <a:lnL w="95250" cap="flat" cmpd="sng" algn="ctr">
                      <a:solidFill>
                        <a:srgbClr val="FFFFFF"/>
                      </a:solidFill>
                      <a:prstDash val="solid"/>
                      <a:round/>
                      <a:headEnd type="none" w="med" len="med"/>
                      <a:tailEnd type="none" w="med" len="med"/>
                    </a:lnL>
                    <a:lnR w="95250" cap="flat" cmpd="sng" algn="ctr">
                      <a:solidFill>
                        <a:srgbClr val="FFFFFF"/>
                      </a:solidFill>
                      <a:prstDash val="solid"/>
                      <a:round/>
                      <a:headEnd type="none" w="med" len="med"/>
                      <a:tailEnd type="none" w="med" len="med"/>
                    </a:lnR>
                    <a:lnT w="95250" cap="flat" cmpd="sng" algn="ctr">
                      <a:solidFill>
                        <a:srgbClr val="FFFFFF"/>
                      </a:solidFill>
                      <a:prstDash val="solid"/>
                      <a:round/>
                      <a:headEnd type="none" w="med" len="med"/>
                      <a:tailEnd type="none" w="med" len="med"/>
                    </a:lnT>
                    <a:lnB w="95250" cap="flat" cmpd="sng" algn="ctr">
                      <a:solidFill>
                        <a:srgbClr val="FFFFFF"/>
                      </a:solidFill>
                      <a:prstDash val="solid"/>
                      <a:round/>
                      <a:headEnd type="none" w="med" len="med"/>
                      <a:tailEnd type="none" w="med" len="med"/>
                    </a:lnB>
                    <a:solidFill>
                      <a:srgbClr val="EEEEEE"/>
                    </a:solidFill>
                  </a:tcPr>
                </a:tc>
                <a:tc>
                  <a:txBody>
                    <a:bodyPr/>
                    <a:lstStyle/>
                    <a:p>
                      <a:pPr algn="ctr"/>
                      <a:endParaRPr lang="en-US" sz="2400" dirty="0">
                        <a:effectLst/>
                      </a:endParaRPr>
                    </a:p>
                  </a:txBody>
                  <a:tcPr marL="0" marR="0" marT="95250" marB="95250" anchor="ctr">
                    <a:lnL w="95250" cap="flat" cmpd="sng" algn="ctr">
                      <a:solidFill>
                        <a:srgbClr val="FFFFFF"/>
                      </a:solidFill>
                      <a:prstDash val="solid"/>
                      <a:round/>
                      <a:headEnd type="none" w="med" len="med"/>
                      <a:tailEnd type="none" w="med" len="med"/>
                    </a:lnL>
                    <a:lnR w="95250" cap="flat" cmpd="sng" algn="ctr">
                      <a:solidFill>
                        <a:srgbClr val="FFFFFF"/>
                      </a:solidFill>
                      <a:prstDash val="solid"/>
                      <a:round/>
                      <a:headEnd type="none" w="med" len="med"/>
                      <a:tailEnd type="none" w="med" len="med"/>
                    </a:lnR>
                    <a:lnT w="95250" cap="flat" cmpd="sng" algn="ctr">
                      <a:solidFill>
                        <a:srgbClr val="FFFFFF"/>
                      </a:solidFill>
                      <a:prstDash val="solid"/>
                      <a:round/>
                      <a:headEnd type="none" w="med" len="med"/>
                      <a:tailEnd type="none" w="med" len="med"/>
                    </a:lnT>
                    <a:lnB w="95250" cap="flat" cmpd="sng" algn="ctr">
                      <a:solidFill>
                        <a:srgbClr val="FFFFFF"/>
                      </a:solidFill>
                      <a:prstDash val="solid"/>
                      <a:round/>
                      <a:headEnd type="none" w="med" len="med"/>
                      <a:tailEnd type="none" w="med" len="med"/>
                    </a:lnB>
                    <a:solidFill>
                      <a:srgbClr val="EEEEEE"/>
                    </a:solidFill>
                  </a:tcPr>
                </a:tc>
              </a:tr>
              <a:tr h="725223">
                <a:tc>
                  <a:txBody>
                    <a:bodyPr/>
                    <a:lstStyle/>
                    <a:p>
                      <a:pPr algn="ctr"/>
                      <a:endParaRPr lang="en-US" sz="2400" dirty="0">
                        <a:effectLst/>
                      </a:endParaRPr>
                    </a:p>
                  </a:txBody>
                  <a:tcPr marL="0" marR="0" marT="95250" marB="95250" anchor="ctr">
                    <a:lnL w="95250" cap="flat" cmpd="sng" algn="ctr">
                      <a:solidFill>
                        <a:srgbClr val="FFFFFF"/>
                      </a:solidFill>
                      <a:prstDash val="solid"/>
                      <a:round/>
                      <a:headEnd type="none" w="med" len="med"/>
                      <a:tailEnd type="none" w="med" len="med"/>
                    </a:lnL>
                    <a:lnR w="95250" cap="flat" cmpd="sng" algn="ctr">
                      <a:solidFill>
                        <a:srgbClr val="FFFFFF"/>
                      </a:solidFill>
                      <a:prstDash val="solid"/>
                      <a:round/>
                      <a:headEnd type="none" w="med" len="med"/>
                      <a:tailEnd type="none" w="med" len="med"/>
                    </a:lnR>
                    <a:lnT w="95250" cap="flat" cmpd="sng" algn="ctr">
                      <a:solidFill>
                        <a:srgbClr val="FFFFFF"/>
                      </a:solidFill>
                      <a:prstDash val="solid"/>
                      <a:round/>
                      <a:headEnd type="none" w="med" len="med"/>
                      <a:tailEnd type="none" w="med" len="med"/>
                    </a:lnT>
                    <a:lnB w="95250" cap="flat" cmpd="sng" algn="ctr">
                      <a:solidFill>
                        <a:srgbClr val="FFFFFF"/>
                      </a:solidFill>
                      <a:prstDash val="solid"/>
                      <a:round/>
                      <a:headEnd type="none" w="med" len="med"/>
                      <a:tailEnd type="none" w="med" len="med"/>
                    </a:lnB>
                    <a:solidFill>
                      <a:srgbClr val="EEEEEE"/>
                    </a:solidFill>
                  </a:tcPr>
                </a:tc>
                <a:tc>
                  <a:txBody>
                    <a:bodyPr/>
                    <a:lstStyle/>
                    <a:p>
                      <a:pPr algn="ctr"/>
                      <a:endParaRPr lang="en-US" sz="2400" dirty="0">
                        <a:effectLst/>
                      </a:endParaRPr>
                    </a:p>
                  </a:txBody>
                  <a:tcPr marL="0" marR="0" marT="95250" marB="95250" anchor="ctr">
                    <a:lnL w="95250" cap="flat" cmpd="sng" algn="ctr">
                      <a:solidFill>
                        <a:srgbClr val="FFFFFF"/>
                      </a:solidFill>
                      <a:prstDash val="solid"/>
                      <a:round/>
                      <a:headEnd type="none" w="med" len="med"/>
                      <a:tailEnd type="none" w="med" len="med"/>
                    </a:lnL>
                    <a:lnR w="95250" cap="flat" cmpd="sng" algn="ctr">
                      <a:solidFill>
                        <a:srgbClr val="FFFFFF"/>
                      </a:solidFill>
                      <a:prstDash val="solid"/>
                      <a:round/>
                      <a:headEnd type="none" w="med" len="med"/>
                      <a:tailEnd type="none" w="med" len="med"/>
                    </a:lnR>
                    <a:lnT w="95250" cap="flat" cmpd="sng" algn="ctr">
                      <a:solidFill>
                        <a:srgbClr val="FFFFFF"/>
                      </a:solidFill>
                      <a:prstDash val="solid"/>
                      <a:round/>
                      <a:headEnd type="none" w="med" len="med"/>
                      <a:tailEnd type="none" w="med" len="med"/>
                    </a:lnT>
                    <a:lnB w="95250" cap="flat" cmpd="sng" algn="ctr">
                      <a:solidFill>
                        <a:srgbClr val="FFFFFF"/>
                      </a:solidFill>
                      <a:prstDash val="solid"/>
                      <a:round/>
                      <a:headEnd type="none" w="med" len="med"/>
                      <a:tailEnd type="none" w="med" len="med"/>
                    </a:lnB>
                    <a:solidFill>
                      <a:srgbClr val="EEEEEE"/>
                    </a:solidFill>
                  </a:tcPr>
                </a:tc>
              </a:tr>
              <a:tr h="725223">
                <a:tc>
                  <a:txBody>
                    <a:bodyPr/>
                    <a:lstStyle/>
                    <a:p>
                      <a:pPr algn="ctr"/>
                      <a:endParaRPr lang="en-US" sz="2400" dirty="0">
                        <a:effectLst/>
                      </a:endParaRPr>
                    </a:p>
                  </a:txBody>
                  <a:tcPr marL="0" marR="0" marT="95250" marB="95250" anchor="ctr">
                    <a:lnL w="95250" cap="flat" cmpd="sng" algn="ctr">
                      <a:solidFill>
                        <a:srgbClr val="FFFFFF"/>
                      </a:solidFill>
                      <a:prstDash val="solid"/>
                      <a:round/>
                      <a:headEnd type="none" w="med" len="med"/>
                      <a:tailEnd type="none" w="med" len="med"/>
                    </a:lnL>
                    <a:lnR w="95250" cap="flat" cmpd="sng" algn="ctr">
                      <a:solidFill>
                        <a:srgbClr val="FFFFFF"/>
                      </a:solidFill>
                      <a:prstDash val="solid"/>
                      <a:round/>
                      <a:headEnd type="none" w="med" len="med"/>
                      <a:tailEnd type="none" w="med" len="med"/>
                    </a:lnR>
                    <a:lnT w="95250" cap="flat" cmpd="sng" algn="ctr">
                      <a:solidFill>
                        <a:srgbClr val="FFFFFF"/>
                      </a:solidFill>
                      <a:prstDash val="solid"/>
                      <a:round/>
                      <a:headEnd type="none" w="med" len="med"/>
                      <a:tailEnd type="none" w="med" len="med"/>
                    </a:lnT>
                    <a:lnB w="95250" cap="flat" cmpd="sng" algn="ctr">
                      <a:solidFill>
                        <a:srgbClr val="FFFFFF"/>
                      </a:solidFill>
                      <a:prstDash val="solid"/>
                      <a:round/>
                      <a:headEnd type="none" w="med" len="med"/>
                      <a:tailEnd type="none" w="med" len="med"/>
                    </a:lnB>
                    <a:solidFill>
                      <a:srgbClr val="EEEEEE"/>
                    </a:solidFill>
                  </a:tcPr>
                </a:tc>
                <a:tc>
                  <a:txBody>
                    <a:bodyPr/>
                    <a:lstStyle/>
                    <a:p>
                      <a:pPr algn="ctr"/>
                      <a:endParaRPr lang="en-US" sz="2400" dirty="0">
                        <a:effectLst/>
                      </a:endParaRPr>
                    </a:p>
                  </a:txBody>
                  <a:tcPr marL="0" marR="0" marT="95250" marB="95250" anchor="ctr">
                    <a:lnL w="95250" cap="flat" cmpd="sng" algn="ctr">
                      <a:solidFill>
                        <a:srgbClr val="FFFFFF"/>
                      </a:solidFill>
                      <a:prstDash val="solid"/>
                      <a:round/>
                      <a:headEnd type="none" w="med" len="med"/>
                      <a:tailEnd type="none" w="med" len="med"/>
                    </a:lnL>
                    <a:lnR w="95250" cap="flat" cmpd="sng" algn="ctr">
                      <a:solidFill>
                        <a:srgbClr val="FFFFFF"/>
                      </a:solidFill>
                      <a:prstDash val="solid"/>
                      <a:round/>
                      <a:headEnd type="none" w="med" len="med"/>
                      <a:tailEnd type="none" w="med" len="med"/>
                    </a:lnR>
                    <a:lnT w="95250" cap="flat" cmpd="sng" algn="ctr">
                      <a:solidFill>
                        <a:srgbClr val="FFFFFF"/>
                      </a:solidFill>
                      <a:prstDash val="solid"/>
                      <a:round/>
                      <a:headEnd type="none" w="med" len="med"/>
                      <a:tailEnd type="none" w="med" len="med"/>
                    </a:lnT>
                    <a:lnB w="95250" cap="flat" cmpd="sng" algn="ctr">
                      <a:solidFill>
                        <a:srgbClr val="FFFFFF"/>
                      </a:solidFill>
                      <a:prstDash val="solid"/>
                      <a:round/>
                      <a:headEnd type="none" w="med" len="med"/>
                      <a:tailEnd type="none" w="med" len="med"/>
                    </a:lnB>
                    <a:solidFill>
                      <a:srgbClr val="EEEEEE"/>
                    </a:solidFill>
                  </a:tcPr>
                </a:tc>
              </a:tr>
              <a:tr h="725223">
                <a:tc>
                  <a:txBody>
                    <a:bodyPr/>
                    <a:lstStyle/>
                    <a:p>
                      <a:pPr algn="ctr"/>
                      <a:endParaRPr lang="en-US" sz="2400" dirty="0">
                        <a:effectLst/>
                      </a:endParaRPr>
                    </a:p>
                  </a:txBody>
                  <a:tcPr marL="0" marR="0" marT="95250" marB="95250" anchor="ctr">
                    <a:lnL w="95250" cap="flat" cmpd="sng" algn="ctr">
                      <a:solidFill>
                        <a:srgbClr val="FFFFFF"/>
                      </a:solidFill>
                      <a:prstDash val="solid"/>
                      <a:round/>
                      <a:headEnd type="none" w="med" len="med"/>
                      <a:tailEnd type="none" w="med" len="med"/>
                    </a:lnL>
                    <a:lnR w="95250" cap="flat" cmpd="sng" algn="ctr">
                      <a:solidFill>
                        <a:srgbClr val="FFFFFF"/>
                      </a:solidFill>
                      <a:prstDash val="solid"/>
                      <a:round/>
                      <a:headEnd type="none" w="med" len="med"/>
                      <a:tailEnd type="none" w="med" len="med"/>
                    </a:lnR>
                    <a:lnT w="95250" cap="flat" cmpd="sng" algn="ctr">
                      <a:solidFill>
                        <a:srgbClr val="FFFFFF"/>
                      </a:solidFill>
                      <a:prstDash val="solid"/>
                      <a:round/>
                      <a:headEnd type="none" w="med" len="med"/>
                      <a:tailEnd type="none" w="med" len="med"/>
                    </a:lnT>
                    <a:lnB w="95250" cap="flat" cmpd="sng" algn="ctr">
                      <a:solidFill>
                        <a:srgbClr val="FFFFFF"/>
                      </a:solidFill>
                      <a:prstDash val="solid"/>
                      <a:round/>
                      <a:headEnd type="none" w="med" len="med"/>
                      <a:tailEnd type="none" w="med" len="med"/>
                    </a:lnB>
                    <a:solidFill>
                      <a:srgbClr val="EEEEEE"/>
                    </a:solidFill>
                  </a:tcPr>
                </a:tc>
                <a:tc>
                  <a:txBody>
                    <a:bodyPr/>
                    <a:lstStyle/>
                    <a:p>
                      <a:pPr algn="ctr"/>
                      <a:endParaRPr lang="en-US" sz="2400" dirty="0">
                        <a:effectLst/>
                      </a:endParaRPr>
                    </a:p>
                  </a:txBody>
                  <a:tcPr marL="0" marR="0" marT="95250" marB="95250" anchor="ctr">
                    <a:lnL w="95250" cap="flat" cmpd="sng" algn="ctr">
                      <a:solidFill>
                        <a:srgbClr val="FFFFFF"/>
                      </a:solidFill>
                      <a:prstDash val="solid"/>
                      <a:round/>
                      <a:headEnd type="none" w="med" len="med"/>
                      <a:tailEnd type="none" w="med" len="med"/>
                    </a:lnL>
                    <a:lnR w="95250" cap="flat" cmpd="sng" algn="ctr">
                      <a:solidFill>
                        <a:srgbClr val="FFFFFF"/>
                      </a:solidFill>
                      <a:prstDash val="solid"/>
                      <a:round/>
                      <a:headEnd type="none" w="med" len="med"/>
                      <a:tailEnd type="none" w="med" len="med"/>
                    </a:lnR>
                    <a:lnT w="95250" cap="flat" cmpd="sng" algn="ctr">
                      <a:solidFill>
                        <a:srgbClr val="FFFFFF"/>
                      </a:solidFill>
                      <a:prstDash val="solid"/>
                      <a:round/>
                      <a:headEnd type="none" w="med" len="med"/>
                      <a:tailEnd type="none" w="med" len="med"/>
                    </a:lnT>
                    <a:lnB w="95250" cap="flat" cmpd="sng" algn="ctr">
                      <a:solidFill>
                        <a:srgbClr val="FFFFFF"/>
                      </a:solidFill>
                      <a:prstDash val="solid"/>
                      <a:round/>
                      <a:headEnd type="none" w="med" len="med"/>
                      <a:tailEnd type="none" w="med" len="med"/>
                    </a:lnB>
                    <a:solidFill>
                      <a:srgbClr val="EEEEEE"/>
                    </a:solidFill>
                  </a:tcPr>
                </a:tc>
              </a:tr>
              <a:tr h="725223">
                <a:tc>
                  <a:txBody>
                    <a:bodyPr/>
                    <a:lstStyle/>
                    <a:p>
                      <a:pPr algn="ctr"/>
                      <a:endParaRPr lang="en-US" sz="2400" dirty="0">
                        <a:effectLst/>
                      </a:endParaRPr>
                    </a:p>
                  </a:txBody>
                  <a:tcPr marL="0" marR="0" marT="95250" marB="95250" anchor="ctr">
                    <a:lnL w="95250" cap="flat" cmpd="sng" algn="ctr">
                      <a:solidFill>
                        <a:srgbClr val="FFFFFF"/>
                      </a:solidFill>
                      <a:prstDash val="solid"/>
                      <a:round/>
                      <a:headEnd type="none" w="med" len="med"/>
                      <a:tailEnd type="none" w="med" len="med"/>
                    </a:lnL>
                    <a:lnR w="95250" cap="flat" cmpd="sng" algn="ctr">
                      <a:solidFill>
                        <a:srgbClr val="FFFFFF"/>
                      </a:solidFill>
                      <a:prstDash val="solid"/>
                      <a:round/>
                      <a:headEnd type="none" w="med" len="med"/>
                      <a:tailEnd type="none" w="med" len="med"/>
                    </a:lnR>
                    <a:lnT w="95250" cap="flat" cmpd="sng" algn="ctr">
                      <a:solidFill>
                        <a:srgbClr val="FFFFFF"/>
                      </a:solidFill>
                      <a:prstDash val="solid"/>
                      <a:round/>
                      <a:headEnd type="none" w="med" len="med"/>
                      <a:tailEnd type="none" w="med" len="med"/>
                    </a:lnT>
                    <a:lnB w="95250" cap="flat" cmpd="sng" algn="ctr">
                      <a:solidFill>
                        <a:srgbClr val="FFFFFF"/>
                      </a:solidFill>
                      <a:prstDash val="solid"/>
                      <a:round/>
                      <a:headEnd type="none" w="med" len="med"/>
                      <a:tailEnd type="none" w="med" len="med"/>
                    </a:lnB>
                    <a:solidFill>
                      <a:srgbClr val="EEEEEE"/>
                    </a:solidFill>
                  </a:tcPr>
                </a:tc>
                <a:tc>
                  <a:txBody>
                    <a:bodyPr/>
                    <a:lstStyle/>
                    <a:p>
                      <a:pPr algn="ctr"/>
                      <a:endParaRPr lang="en-US" sz="2400" dirty="0">
                        <a:effectLst/>
                      </a:endParaRPr>
                    </a:p>
                  </a:txBody>
                  <a:tcPr marL="0" marR="0" marT="95250" marB="95250" anchor="ctr">
                    <a:lnL w="95250" cap="flat" cmpd="sng" algn="ctr">
                      <a:solidFill>
                        <a:srgbClr val="FFFFFF"/>
                      </a:solidFill>
                      <a:prstDash val="solid"/>
                      <a:round/>
                      <a:headEnd type="none" w="med" len="med"/>
                      <a:tailEnd type="none" w="med" len="med"/>
                    </a:lnL>
                    <a:lnR w="95250" cap="flat" cmpd="sng" algn="ctr">
                      <a:solidFill>
                        <a:srgbClr val="FFFFFF"/>
                      </a:solidFill>
                      <a:prstDash val="solid"/>
                      <a:round/>
                      <a:headEnd type="none" w="med" len="med"/>
                      <a:tailEnd type="none" w="med" len="med"/>
                    </a:lnR>
                    <a:lnT w="95250" cap="flat" cmpd="sng" algn="ctr">
                      <a:solidFill>
                        <a:srgbClr val="FFFFFF"/>
                      </a:solidFill>
                      <a:prstDash val="solid"/>
                      <a:round/>
                      <a:headEnd type="none" w="med" len="med"/>
                      <a:tailEnd type="none" w="med" len="med"/>
                    </a:lnT>
                    <a:lnB w="95250" cap="flat" cmpd="sng" algn="ctr">
                      <a:solidFill>
                        <a:srgbClr val="FFFFFF"/>
                      </a:solidFill>
                      <a:prstDash val="solid"/>
                      <a:round/>
                      <a:headEnd type="none" w="med" len="med"/>
                      <a:tailEnd type="none" w="med" len="med"/>
                    </a:lnB>
                    <a:solidFill>
                      <a:srgbClr val="EEEEEE"/>
                    </a:solidFill>
                  </a:tcPr>
                </a:tc>
              </a:tr>
            </a:tbl>
          </a:graphicData>
        </a:graphic>
      </p:graphicFrame>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p:cNvSpPr>
            <a:spLocks noGrp="1"/>
          </p:cNvSpPr>
          <p:nvPr>
            <p:ph type="title"/>
          </p:nvPr>
        </p:nvSpPr>
        <p:spPr/>
        <p:txBody>
          <a:bodyPr/>
          <a:lstStyle/>
          <a:p>
            <a:r>
              <a:rPr lang="en-US" altLang="en-US" smtClean="0"/>
              <a:t>Working memory</a:t>
            </a:r>
          </a:p>
        </p:txBody>
      </p:sp>
      <p:sp>
        <p:nvSpPr>
          <p:cNvPr id="20483" name="Content Placeholder 2"/>
          <p:cNvSpPr>
            <a:spLocks noGrp="1"/>
          </p:cNvSpPr>
          <p:nvPr>
            <p:ph idx="1"/>
          </p:nvPr>
        </p:nvSpPr>
        <p:spPr/>
        <p:txBody>
          <a:bodyPr/>
          <a:lstStyle/>
          <a:p>
            <a:pPr marL="0" indent="0">
              <a:buFont typeface="Arial" panose="020B0604020202020204" pitchFamily="34" charset="0"/>
              <a:buNone/>
            </a:pPr>
            <a:r>
              <a:rPr lang="en-US" altLang="en-US" smtClean="0"/>
              <a:t>Learning is the process of acquiring new information in your </a:t>
            </a:r>
            <a:r>
              <a:rPr lang="en-US" altLang="en-US" b="1" smtClean="0"/>
              <a:t>working memory </a:t>
            </a:r>
            <a:r>
              <a:rPr lang="en-US" altLang="en-US" smtClean="0"/>
              <a:t>and integrating it with existing information in your </a:t>
            </a:r>
            <a:r>
              <a:rPr lang="en-US" altLang="en-US" b="1" smtClean="0"/>
              <a:t>long term memory. </a:t>
            </a:r>
          </a:p>
          <a:p>
            <a:pPr marL="0" indent="0">
              <a:buFont typeface="Arial" panose="020B0604020202020204" pitchFamily="34" charset="0"/>
              <a:buNone/>
            </a:pPr>
            <a:endParaRPr lang="en-US" altLang="en-US" smtClean="0"/>
          </a:p>
          <a:p>
            <a:pPr marL="0" indent="0">
              <a:buFont typeface="Arial" panose="020B0604020202020204" pitchFamily="34" charset="0"/>
              <a:buNone/>
            </a:pPr>
            <a:r>
              <a:rPr lang="en-US" altLang="en-US" smtClean="0"/>
              <a:t>Once in the long-term memory, you can </a:t>
            </a:r>
            <a:r>
              <a:rPr lang="en-US" altLang="en-US" b="1" smtClean="0"/>
              <a:t>recall</a:t>
            </a:r>
            <a:r>
              <a:rPr lang="en-US" altLang="en-US" smtClean="0"/>
              <a:t> and </a:t>
            </a:r>
            <a:r>
              <a:rPr lang="en-US" altLang="en-US" b="1" smtClean="0"/>
              <a:t>apply</a:t>
            </a:r>
            <a:r>
              <a:rPr lang="en-US" altLang="en-US" smtClean="0"/>
              <a:t> it to the real world.</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p:cNvSpPr>
            <a:spLocks noGrp="1"/>
          </p:cNvSpPr>
          <p:nvPr>
            <p:ph type="title"/>
          </p:nvPr>
        </p:nvSpPr>
        <p:spPr/>
        <p:txBody>
          <a:bodyPr/>
          <a:lstStyle/>
          <a:p>
            <a:r>
              <a:rPr lang="en-US" altLang="en-US" smtClean="0"/>
              <a:t>Cognitive load</a:t>
            </a:r>
          </a:p>
        </p:txBody>
      </p:sp>
      <p:sp>
        <p:nvSpPr>
          <p:cNvPr id="17411" name="Content Placeholder 2"/>
          <p:cNvSpPr>
            <a:spLocks noGrp="1"/>
          </p:cNvSpPr>
          <p:nvPr>
            <p:ph idx="1"/>
          </p:nvPr>
        </p:nvSpPr>
        <p:spPr/>
        <p:txBody>
          <a:bodyPr/>
          <a:lstStyle/>
          <a:p>
            <a:pPr marL="0" indent="0">
              <a:buFont typeface="Arial" panose="020B0604020202020204" pitchFamily="34" charset="0"/>
              <a:buNone/>
              <a:defRPr/>
            </a:pPr>
            <a:r>
              <a:rPr lang="en-US" b="1" dirty="0"/>
              <a:t>T</a:t>
            </a:r>
            <a:r>
              <a:rPr lang="en-US" b="1" dirty="0" smtClean="0"/>
              <a:t>otal </a:t>
            </a:r>
            <a:r>
              <a:rPr lang="en-US" b="1" dirty="0"/>
              <a:t>amount of mental effort being used in the working </a:t>
            </a:r>
            <a:r>
              <a:rPr lang="en-US" b="1" dirty="0" smtClean="0"/>
              <a:t>memory</a:t>
            </a:r>
            <a:endParaRPr lang="en-US" altLang="en-US" b="1" dirty="0" smtClean="0"/>
          </a:p>
          <a:p>
            <a:pPr marL="0" indent="0">
              <a:buFont typeface="Arial" panose="020B0604020202020204" pitchFamily="34" charset="0"/>
              <a:buNone/>
              <a:defRPr/>
            </a:pPr>
            <a:endParaRPr lang="en-US" altLang="en-US" dirty="0"/>
          </a:p>
          <a:p>
            <a:pPr marL="0" indent="0">
              <a:buFont typeface="Arial" panose="020B0604020202020204" pitchFamily="34" charset="0"/>
              <a:buNone/>
              <a:defRPr/>
            </a:pPr>
            <a:r>
              <a:rPr lang="en-US" altLang="en-US" dirty="0" smtClean="0"/>
              <a:t>Extraneous material ‘distracts, disrupts. Seduces.’</a:t>
            </a:r>
          </a:p>
          <a:p>
            <a:pPr marL="0" indent="0">
              <a:buFont typeface="Arial" panose="020B0604020202020204" pitchFamily="34" charset="0"/>
              <a:buNone/>
              <a:defRPr/>
            </a:pPr>
            <a:r>
              <a:rPr lang="en-US" altLang="en-US" sz="1600" dirty="0" smtClean="0"/>
              <a:t>Harp and Mayer 1998</a:t>
            </a:r>
          </a:p>
          <a:p>
            <a:pPr>
              <a:defRPr/>
            </a:pPr>
            <a:endParaRPr lang="en-US" altLang="en-US" dirty="0" smtClean="0"/>
          </a:p>
          <a:p>
            <a:pPr marL="0" indent="0">
              <a:buFont typeface="Arial" panose="020B0604020202020204" pitchFamily="34" charset="0"/>
              <a:buNone/>
              <a:defRPr/>
            </a:pPr>
            <a:r>
              <a:rPr lang="en-US" altLang="en-US" dirty="0" smtClean="0"/>
              <a:t>The coherence principles means avoid adding any material that does not support the instructional goal</a:t>
            </a:r>
          </a:p>
          <a:p>
            <a:pPr marL="0" indent="0">
              <a:buFont typeface="Arial" panose="020B0604020202020204" pitchFamily="34" charset="0"/>
              <a:buNone/>
              <a:defRPr/>
            </a:pPr>
            <a:r>
              <a:rPr lang="en-US" altLang="en-US" sz="1600" dirty="0" smtClean="0"/>
              <a:t>Clark and Mayer 2011</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Image result for average attention span"/>
          <p:cNvPicPr>
            <a:picLocks noGrp="1" noChangeAspect="1" noChangeArrowheads="1"/>
          </p:cNvPicPr>
          <p:nvPr>
            <p:ph idx="4294967295"/>
          </p:nvPr>
        </p:nvPicPr>
        <p:blipFill>
          <a:blip r:embed="rId3">
            <a:extLst>
              <a:ext uri="{28A0092B-C50C-407E-A947-70E740481C1C}">
                <a14:useLocalDpi xmlns:a14="http://schemas.microsoft.com/office/drawing/2010/main" val="0"/>
              </a:ext>
            </a:extLst>
          </a:blip>
          <a:srcRect/>
          <a:stretch>
            <a:fillRect/>
          </a:stretch>
        </p:blipFill>
        <p:spPr>
          <a:xfrm>
            <a:off x="1981200" y="-23813"/>
            <a:ext cx="8153400" cy="6577013"/>
          </a:xfrm>
          <a:noFill/>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1"/>
          <p:cNvSpPr>
            <a:spLocks noGrp="1"/>
          </p:cNvSpPr>
          <p:nvPr>
            <p:ph type="title"/>
          </p:nvPr>
        </p:nvSpPr>
        <p:spPr/>
        <p:txBody>
          <a:bodyPr/>
          <a:lstStyle/>
          <a:p>
            <a:r>
              <a:rPr lang="en-US" altLang="en-US" smtClean="0"/>
              <a:t>Characteristics</a:t>
            </a:r>
          </a:p>
        </p:txBody>
      </p:sp>
      <p:sp>
        <p:nvSpPr>
          <p:cNvPr id="18435" name="Content Placeholder 2"/>
          <p:cNvSpPr>
            <a:spLocks noGrp="1"/>
          </p:cNvSpPr>
          <p:nvPr>
            <p:ph idx="1"/>
          </p:nvPr>
        </p:nvSpPr>
        <p:spPr/>
        <p:txBody>
          <a:bodyPr/>
          <a:lstStyle/>
          <a:p>
            <a:pPr>
              <a:defRPr/>
            </a:pPr>
            <a:r>
              <a:rPr lang="en-US" altLang="en-US" dirty="0" smtClean="0"/>
              <a:t>Low time commitment</a:t>
            </a:r>
          </a:p>
          <a:p>
            <a:pPr>
              <a:defRPr/>
            </a:pPr>
            <a:r>
              <a:rPr lang="en-US" altLang="en-US" dirty="0" smtClean="0"/>
              <a:t>Small chunks</a:t>
            </a:r>
          </a:p>
          <a:p>
            <a:pPr>
              <a:defRPr/>
            </a:pPr>
            <a:r>
              <a:rPr lang="en-US" altLang="en-US" dirty="0" smtClean="0"/>
              <a:t>Short effort</a:t>
            </a:r>
          </a:p>
          <a:p>
            <a:pPr>
              <a:defRPr/>
            </a:pPr>
            <a:r>
              <a:rPr lang="en-US" altLang="en-US" dirty="0" smtClean="0"/>
              <a:t>Narrow topics (part of a complex whole)</a:t>
            </a:r>
          </a:p>
          <a:p>
            <a:pPr>
              <a:defRPr/>
            </a:pPr>
            <a:endParaRPr lang="en-US" altLang="en-US" dirty="0"/>
          </a:p>
          <a:p>
            <a:pPr marL="0" indent="0">
              <a:buFont typeface="Arial" panose="020B0604020202020204" pitchFamily="34" charset="0"/>
              <a:buNone/>
              <a:defRPr/>
            </a:pPr>
            <a:r>
              <a:rPr lang="en-US" dirty="0"/>
              <a:t>M</a:t>
            </a:r>
            <a:r>
              <a:rPr lang="en-US" dirty="0" smtClean="0"/>
              <a:t>ethod </a:t>
            </a:r>
            <a:r>
              <a:rPr lang="en-US" dirty="0"/>
              <a:t>of training involving short, bite-sized, digestible, well-planned learning activities that learners can consume via digital media. </a:t>
            </a:r>
          </a:p>
          <a:p>
            <a:pPr>
              <a:defRPr/>
            </a:pPr>
            <a:endParaRPr lang="en-US" altLang="en-US" dirty="0" smtClean="0"/>
          </a:p>
        </p:txBody>
      </p:sp>
      <p:cxnSp>
        <p:nvCxnSpPr>
          <p:cNvPr id="3" name="Straight Connector 2"/>
          <p:cNvCxnSpPr/>
          <p:nvPr/>
        </p:nvCxnSpPr>
        <p:spPr>
          <a:xfrm>
            <a:off x="838200" y="4191000"/>
            <a:ext cx="10210800" cy="0"/>
          </a:xfrm>
          <a:prstGeom prst="line">
            <a:avLst/>
          </a:prstGeom>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Social, Media, Board, Structure, Networki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762000"/>
            <a:ext cx="12192000" cy="815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1"/>
          <p:cNvSpPr>
            <a:spLocks noGrp="1"/>
          </p:cNvSpPr>
          <p:nvPr>
            <p:ph type="title"/>
          </p:nvPr>
        </p:nvSpPr>
        <p:spPr/>
        <p:txBody>
          <a:bodyPr/>
          <a:lstStyle/>
          <a:p>
            <a:r>
              <a:rPr lang="en-US" altLang="en-US" smtClean="0"/>
              <a:t>Microlearning is…</a:t>
            </a:r>
          </a:p>
        </p:txBody>
      </p:sp>
      <p:sp>
        <p:nvSpPr>
          <p:cNvPr id="3" name="Content Placeholder 2"/>
          <p:cNvSpPr>
            <a:spLocks noGrp="1"/>
          </p:cNvSpPr>
          <p:nvPr>
            <p:ph idx="1"/>
          </p:nvPr>
        </p:nvSpPr>
        <p:spPr/>
        <p:txBody>
          <a:bodyPr/>
          <a:lstStyle/>
          <a:p>
            <a:pPr marL="0" indent="0">
              <a:buFont typeface="Arial" panose="020B0604020202020204" pitchFamily="34" charset="0"/>
              <a:buNone/>
              <a:defRPr/>
            </a:pPr>
            <a:r>
              <a:rPr lang="en-US" sz="2400" b="1" dirty="0"/>
              <a:t>Single </a:t>
            </a:r>
            <a:r>
              <a:rPr lang="en-US" sz="2400" b="1" dirty="0" smtClean="0"/>
              <a:t>Focused: </a:t>
            </a:r>
            <a:r>
              <a:rPr lang="en-US" sz="2400" dirty="0" smtClean="0"/>
              <a:t>Targets</a:t>
            </a:r>
            <a:r>
              <a:rPr lang="en-US" sz="2400" b="1" dirty="0" smtClean="0"/>
              <a:t> </a:t>
            </a:r>
            <a:r>
              <a:rPr lang="en-US" sz="2400" dirty="0" smtClean="0"/>
              <a:t>single </a:t>
            </a:r>
            <a:r>
              <a:rPr lang="en-US" sz="2400" dirty="0"/>
              <a:t>performance, or </a:t>
            </a:r>
            <a:r>
              <a:rPr lang="en-US" sz="2400" dirty="0" smtClean="0"/>
              <a:t>knowledge</a:t>
            </a:r>
          </a:p>
          <a:p>
            <a:pPr marL="0" indent="0">
              <a:buFont typeface="Arial" panose="020B0604020202020204" pitchFamily="34" charset="0"/>
              <a:buNone/>
              <a:defRPr/>
            </a:pPr>
            <a:r>
              <a:rPr lang="en-US" sz="2400" b="1" dirty="0" smtClean="0"/>
              <a:t>Single Activity: </a:t>
            </a:r>
            <a:r>
              <a:rPr lang="en-US" sz="2400" dirty="0" smtClean="0"/>
              <a:t>Uses </a:t>
            </a:r>
            <a:r>
              <a:rPr lang="en-US" sz="2400" dirty="0"/>
              <a:t>a single learning activity to achieve that objective</a:t>
            </a:r>
            <a:r>
              <a:rPr lang="en-US" sz="2400" dirty="0" smtClean="0"/>
              <a:t>.</a:t>
            </a:r>
          </a:p>
          <a:p>
            <a:pPr marL="0" indent="0">
              <a:buFont typeface="Arial" panose="020B0604020202020204" pitchFamily="34" charset="0"/>
              <a:buNone/>
              <a:defRPr/>
            </a:pPr>
            <a:r>
              <a:rPr lang="en-US" sz="2400" b="1" dirty="0" smtClean="0"/>
              <a:t>Modular: </a:t>
            </a:r>
            <a:r>
              <a:rPr lang="en-US" sz="2400" dirty="0" smtClean="0"/>
              <a:t>Tied </a:t>
            </a:r>
            <a:r>
              <a:rPr lang="en-US" sz="2400" dirty="0"/>
              <a:t>to a </a:t>
            </a:r>
            <a:r>
              <a:rPr lang="en-US" sz="2400" dirty="0" smtClean="0"/>
              <a:t>larger. </a:t>
            </a:r>
            <a:r>
              <a:rPr lang="en-US" sz="2400" dirty="0"/>
              <a:t>Easy to design, produce, update and </a:t>
            </a:r>
            <a:r>
              <a:rPr lang="en-US" sz="2400" dirty="0" smtClean="0"/>
              <a:t>organize</a:t>
            </a:r>
          </a:p>
          <a:p>
            <a:pPr marL="0" indent="0">
              <a:buFont typeface="Arial" panose="020B0604020202020204" pitchFamily="34" charset="0"/>
              <a:buNone/>
              <a:defRPr/>
            </a:pPr>
            <a:r>
              <a:rPr lang="en-US" sz="2400" b="1" dirty="0" smtClean="0"/>
              <a:t>Accessible</a:t>
            </a:r>
            <a:r>
              <a:rPr lang="en-US" sz="2400" dirty="0" smtClean="0"/>
              <a:t>: mobile </a:t>
            </a:r>
            <a:r>
              <a:rPr lang="en-US" sz="2400" dirty="0"/>
              <a:t>devices, laptops, </a:t>
            </a:r>
            <a:r>
              <a:rPr lang="en-US" sz="2400" dirty="0" smtClean="0"/>
              <a:t>phones</a:t>
            </a:r>
          </a:p>
          <a:p>
            <a:pPr marL="0" indent="0">
              <a:buFont typeface="Arial" panose="020B0604020202020204" pitchFamily="34" charset="0"/>
              <a:buNone/>
              <a:defRPr/>
            </a:pPr>
            <a:r>
              <a:rPr lang="en-US" sz="2400" b="1" dirty="0" smtClean="0"/>
              <a:t>Flexible:</a:t>
            </a:r>
            <a:r>
              <a:rPr lang="en-US" sz="2400" dirty="0" smtClean="0"/>
              <a:t> Learners can view </a:t>
            </a:r>
            <a:r>
              <a:rPr lang="en-US" sz="2400" dirty="0"/>
              <a:t>or skip specific content</a:t>
            </a:r>
          </a:p>
          <a:p>
            <a:pPr marL="0" indent="0">
              <a:buFont typeface="Arial" panose="020B0604020202020204" pitchFamily="34" charset="0"/>
              <a:buNone/>
              <a:defRPr/>
            </a:pPr>
            <a:r>
              <a:rPr lang="en-US" sz="2400" b="1" dirty="0" smtClean="0"/>
              <a:t>Holistic:</a:t>
            </a:r>
            <a:r>
              <a:rPr lang="en-US" sz="2400" dirty="0" smtClean="0"/>
              <a:t> Learners to </a:t>
            </a:r>
            <a:r>
              <a:rPr lang="en-US" sz="2400" dirty="0"/>
              <a:t>get a full view of a </a:t>
            </a:r>
            <a:r>
              <a:rPr lang="en-US" sz="2400" dirty="0" smtClean="0"/>
              <a:t>topic.</a:t>
            </a:r>
          </a:p>
          <a:p>
            <a:pPr marL="0" indent="0">
              <a:buFont typeface="Arial" panose="020B0604020202020204" pitchFamily="34" charset="0"/>
              <a:buNone/>
              <a:defRPr/>
            </a:pPr>
            <a:r>
              <a:rPr lang="en-US" sz="2400" b="1" dirty="0" smtClean="0"/>
              <a:t>Recursive:</a:t>
            </a:r>
            <a:r>
              <a:rPr lang="en-US" sz="2400" dirty="0" smtClean="0"/>
              <a:t> Learners attain </a:t>
            </a:r>
            <a:r>
              <a:rPr lang="en-US" sz="2400" dirty="0"/>
              <a:t>a broad view of content before focusing on individual </a:t>
            </a:r>
            <a:r>
              <a:rPr lang="en-US" sz="2400" dirty="0" smtClean="0"/>
              <a:t>parts</a:t>
            </a:r>
            <a:endParaRPr lang="en-US" sz="2400" dirty="0"/>
          </a:p>
          <a:p>
            <a:pPr marL="0" indent="0">
              <a:buFont typeface="Arial" panose="020B0604020202020204" pitchFamily="34" charset="0"/>
              <a:buNone/>
              <a:defRPr/>
            </a:pPr>
            <a:endParaRPr lang="en-US" sz="2400" dirty="0"/>
          </a:p>
          <a:p>
            <a:pPr>
              <a:defRPr/>
            </a:pPr>
            <a:endParaRPr lang="en-US" sz="2400"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itle 1"/>
          <p:cNvSpPr>
            <a:spLocks noGrp="1"/>
          </p:cNvSpPr>
          <p:nvPr>
            <p:ph type="title"/>
          </p:nvPr>
        </p:nvSpPr>
        <p:spPr/>
        <p:txBody>
          <a:bodyPr/>
          <a:lstStyle/>
          <a:p>
            <a:r>
              <a:rPr lang="en-US" altLang="en-US" smtClean="0"/>
              <a:t>Reduce cognitive overload</a:t>
            </a:r>
          </a:p>
        </p:txBody>
      </p:sp>
      <p:sp>
        <p:nvSpPr>
          <p:cNvPr id="30723" name="Content Placeholder 2"/>
          <p:cNvSpPr>
            <a:spLocks noGrp="1"/>
          </p:cNvSpPr>
          <p:nvPr>
            <p:ph idx="1"/>
          </p:nvPr>
        </p:nvSpPr>
        <p:spPr>
          <a:xfrm>
            <a:off x="5257800" y="1825625"/>
            <a:ext cx="6096000" cy="4351338"/>
          </a:xfrm>
        </p:spPr>
        <p:txBody>
          <a:bodyPr/>
          <a:lstStyle/>
          <a:p>
            <a:pPr marL="0" indent="0">
              <a:buFont typeface="Arial" panose="020B0604020202020204" pitchFamily="34" charset="0"/>
              <a:buNone/>
            </a:pPr>
            <a:r>
              <a:rPr lang="en-US" altLang="en-US" smtClean="0"/>
              <a:t>The average human brain retains more information when the content is structured in short format chunks of not more than ten minutes – an ideal time to absorb microlearning lessons which are part of a larger learning track.  </a:t>
            </a:r>
          </a:p>
        </p:txBody>
      </p:sp>
      <p:pic>
        <p:nvPicPr>
          <p:cNvPr id="30724" name="Picture 5" descr="Cranium, Head, Human, Male, Man, People, Person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1000" y="1371600"/>
            <a:ext cx="4495800" cy="4957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itle 1"/>
          <p:cNvSpPr>
            <a:spLocks noGrp="1"/>
          </p:cNvSpPr>
          <p:nvPr>
            <p:ph type="title"/>
          </p:nvPr>
        </p:nvSpPr>
        <p:spPr/>
        <p:txBody>
          <a:bodyPr/>
          <a:lstStyle/>
          <a:p>
            <a:r>
              <a:rPr lang="en-US" altLang="en-US" smtClean="0"/>
              <a:t>Varied Environments</a:t>
            </a:r>
          </a:p>
        </p:txBody>
      </p:sp>
      <p:sp>
        <p:nvSpPr>
          <p:cNvPr id="31747" name="Content Placeholder 2"/>
          <p:cNvSpPr>
            <a:spLocks noGrp="1"/>
          </p:cNvSpPr>
          <p:nvPr>
            <p:ph idx="1"/>
          </p:nvPr>
        </p:nvSpPr>
        <p:spPr>
          <a:xfrm>
            <a:off x="838200" y="1825625"/>
            <a:ext cx="6980238" cy="4351338"/>
          </a:xfrm>
        </p:spPr>
        <p:txBody>
          <a:bodyPr/>
          <a:lstStyle/>
          <a:p>
            <a:r>
              <a:rPr lang="en-US" altLang="en-US" smtClean="0"/>
              <a:t>Learning can take place in informal learning environments, outside of formal learning environments but in mediated digital spaces</a:t>
            </a:r>
          </a:p>
          <a:p>
            <a:r>
              <a:rPr lang="en-US" altLang="en-US" smtClean="0"/>
              <a:t>Does not follow a specific curriculum</a:t>
            </a:r>
          </a:p>
          <a:p>
            <a:r>
              <a:rPr lang="en-US" altLang="en-US" smtClean="0"/>
              <a:t>Spontaneous</a:t>
            </a:r>
          </a:p>
        </p:txBody>
      </p:sp>
      <p:pic>
        <p:nvPicPr>
          <p:cNvPr id="31748" name="Picture 2" descr="Unknown, Think, Contemplate, Thought, Comput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10400" y="1295400"/>
            <a:ext cx="4533900" cy="5006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4" descr="The Eleventh Hour, Time To Rethink, Disaste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34000" y="-4763"/>
            <a:ext cx="9144000" cy="61912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2771" name="Title 1"/>
          <p:cNvSpPr>
            <a:spLocks noGrp="1"/>
          </p:cNvSpPr>
          <p:nvPr>
            <p:ph type="title"/>
          </p:nvPr>
        </p:nvSpPr>
        <p:spPr/>
        <p:txBody>
          <a:bodyPr/>
          <a:lstStyle/>
          <a:p>
            <a:r>
              <a:rPr lang="en-US" altLang="en-US" smtClean="0"/>
              <a:t>Self-paced, Just-in-time</a:t>
            </a:r>
          </a:p>
        </p:txBody>
      </p:sp>
      <p:sp>
        <p:nvSpPr>
          <p:cNvPr id="32772" name="Content Placeholder 2"/>
          <p:cNvSpPr>
            <a:spLocks noGrp="1"/>
          </p:cNvSpPr>
          <p:nvPr>
            <p:ph idx="1"/>
          </p:nvPr>
        </p:nvSpPr>
        <p:spPr>
          <a:xfrm>
            <a:off x="838200" y="1825625"/>
            <a:ext cx="7162800" cy="4351338"/>
          </a:xfrm>
        </p:spPr>
        <p:txBody>
          <a:bodyPr/>
          <a:lstStyle/>
          <a:p>
            <a:pPr marL="0" indent="0">
              <a:buFont typeface="Arial" panose="020B0604020202020204" pitchFamily="34" charset="0"/>
              <a:buNone/>
            </a:pPr>
            <a:r>
              <a:rPr lang="en-US" altLang="en-US" smtClean="0"/>
              <a:t>Learner controls the pace at which they consume the content. Learners are in control of </a:t>
            </a:r>
            <a:r>
              <a:rPr lang="en-US" altLang="en-US" b="1" smtClean="0"/>
              <a:t>what</a:t>
            </a:r>
            <a:r>
              <a:rPr lang="en-US" altLang="en-US" smtClean="0"/>
              <a:t>, </a:t>
            </a:r>
            <a:r>
              <a:rPr lang="en-US" altLang="en-US" b="1" smtClean="0"/>
              <a:t>where </a:t>
            </a:r>
            <a:r>
              <a:rPr lang="en-US" altLang="en-US" smtClean="0"/>
              <a:t>and </a:t>
            </a:r>
            <a:r>
              <a:rPr lang="en-US" altLang="en-US" b="1" smtClean="0"/>
              <a:t>when </a:t>
            </a:r>
            <a:r>
              <a:rPr lang="en-US" altLang="en-US" smtClean="0"/>
              <a:t>they are learning and consume the content as often as they wish. Competence can be evidenced through microlearning assessments at the end of each module. </a:t>
            </a:r>
          </a:p>
          <a:p>
            <a:pPr marL="0" indent="0">
              <a:buFont typeface="Arial" panose="020B0604020202020204" pitchFamily="34" charset="0"/>
              <a:buNone/>
            </a:pPr>
            <a:r>
              <a:rPr lang="en-US" altLang="en-US" smtClean="0"/>
              <a:t>Learners can easily access specific kinds of contents, at a specific time of day.  </a:t>
            </a:r>
          </a:p>
          <a:p>
            <a:pPr marL="0" indent="0">
              <a:buFont typeface="Arial" panose="020B0604020202020204" pitchFamily="34" charset="0"/>
              <a:buNone/>
            </a:pPr>
            <a:endParaRPr lang="en-US" altLang="en-US" smtClean="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itle 1"/>
          <p:cNvSpPr>
            <a:spLocks noGrp="1"/>
          </p:cNvSpPr>
          <p:nvPr>
            <p:ph type="title"/>
          </p:nvPr>
        </p:nvSpPr>
        <p:spPr/>
        <p:txBody>
          <a:bodyPr/>
          <a:lstStyle/>
          <a:p>
            <a:r>
              <a:rPr lang="en-US" altLang="en-US" smtClean="0"/>
              <a:t>Learner-led</a:t>
            </a:r>
          </a:p>
        </p:txBody>
      </p:sp>
      <p:sp>
        <p:nvSpPr>
          <p:cNvPr id="34819" name="Content Placeholder 2"/>
          <p:cNvSpPr>
            <a:spLocks noGrp="1"/>
          </p:cNvSpPr>
          <p:nvPr>
            <p:ph idx="1"/>
          </p:nvPr>
        </p:nvSpPr>
        <p:spPr>
          <a:xfrm>
            <a:off x="838200" y="1825625"/>
            <a:ext cx="6781800" cy="4351338"/>
          </a:xfrm>
        </p:spPr>
        <p:txBody>
          <a:bodyPr/>
          <a:lstStyle/>
          <a:p>
            <a:pPr marL="0" indent="0">
              <a:buFont typeface="Arial" panose="020B0604020202020204" pitchFamily="34" charset="0"/>
              <a:buNone/>
            </a:pPr>
            <a:r>
              <a:rPr lang="en-US" altLang="en-US" smtClean="0"/>
              <a:t>Hands-on, fosters interaction via collaboration tools that enable learners to learn from subject matter experts within the group or leverage on the strength of the crowd for collaborative learning.</a:t>
            </a:r>
          </a:p>
          <a:p>
            <a:pPr marL="0" indent="0">
              <a:buFont typeface="Arial" panose="020B0604020202020204" pitchFamily="34" charset="0"/>
              <a:buNone/>
            </a:pPr>
            <a:endParaRPr lang="en-US" altLang="en-US" smtClean="0"/>
          </a:p>
        </p:txBody>
      </p:sp>
      <p:pic>
        <p:nvPicPr>
          <p:cNvPr id="34820" name="Picture 2" descr="Cooperate, Collaborate, Teamwork, Partnership"/>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94200" y="152400"/>
            <a:ext cx="7989888" cy="6172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itle 1"/>
          <p:cNvSpPr>
            <a:spLocks noGrp="1"/>
          </p:cNvSpPr>
          <p:nvPr>
            <p:ph type="title"/>
          </p:nvPr>
        </p:nvSpPr>
        <p:spPr/>
        <p:txBody>
          <a:bodyPr/>
          <a:lstStyle/>
          <a:p>
            <a:r>
              <a:rPr lang="en-US" altLang="en-US" smtClean="0"/>
              <a:t>Mobile-friendly</a:t>
            </a:r>
          </a:p>
        </p:txBody>
      </p:sp>
      <p:sp>
        <p:nvSpPr>
          <p:cNvPr id="35843" name="Content Placeholder 2"/>
          <p:cNvSpPr>
            <a:spLocks noGrp="1"/>
          </p:cNvSpPr>
          <p:nvPr>
            <p:ph idx="1"/>
          </p:nvPr>
        </p:nvSpPr>
        <p:spPr>
          <a:xfrm>
            <a:off x="4579938" y="1825625"/>
            <a:ext cx="6621462" cy="4351338"/>
          </a:xfrm>
        </p:spPr>
        <p:txBody>
          <a:bodyPr/>
          <a:lstStyle/>
          <a:p>
            <a:pPr marL="0" indent="0">
              <a:buFont typeface="Arial" panose="020B0604020202020204" pitchFamily="34" charset="0"/>
              <a:buNone/>
            </a:pPr>
            <a:r>
              <a:rPr lang="en-US" altLang="en-US" sz="2400" smtClean="0"/>
              <a:t>Piggy-backs on the affordances of existing web-technologies and new trends in eLearning and educational technology. </a:t>
            </a:r>
          </a:p>
          <a:p>
            <a:pPr marL="0" indent="0">
              <a:buFont typeface="Arial" panose="020B0604020202020204" pitchFamily="34" charset="0"/>
              <a:buNone/>
            </a:pPr>
            <a:r>
              <a:rPr lang="en-US" altLang="en-US" sz="2400" smtClean="0"/>
              <a:t>Content can be deployed, curated, accessed and shared by users on multiple devices and can be implemented in any learning environment</a:t>
            </a:r>
          </a:p>
          <a:p>
            <a:pPr marL="0" indent="0">
              <a:buFont typeface="Arial" panose="020B0604020202020204" pitchFamily="34" charset="0"/>
              <a:buNone/>
            </a:pPr>
            <a:r>
              <a:rPr lang="en-US" altLang="en-US" sz="2400" smtClean="0"/>
              <a:t>Learners use tools that they are already accustomed to and the tools leverage on pre-existing user behaviour.</a:t>
            </a:r>
          </a:p>
        </p:txBody>
      </p:sp>
      <p:pic>
        <p:nvPicPr>
          <p:cNvPr id="35844" name="Picture 2" descr="Twitter, Facebook, Together, Exchange Of Informatio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70013" y="1825625"/>
            <a:ext cx="5949951" cy="3967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descr="A Wealth Of, Currency, Finance, Bank, Coins, Coi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57600" y="104775"/>
            <a:ext cx="9144000" cy="609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7891" name="Title 1"/>
          <p:cNvSpPr>
            <a:spLocks noGrp="1"/>
          </p:cNvSpPr>
          <p:nvPr>
            <p:ph type="title"/>
          </p:nvPr>
        </p:nvSpPr>
        <p:spPr/>
        <p:txBody>
          <a:bodyPr/>
          <a:lstStyle/>
          <a:p>
            <a:r>
              <a:rPr lang="en-US" altLang="en-US" smtClean="0"/>
              <a:t>Cost savings</a:t>
            </a:r>
          </a:p>
        </p:txBody>
      </p:sp>
      <p:sp>
        <p:nvSpPr>
          <p:cNvPr id="37892" name="Content Placeholder 2"/>
          <p:cNvSpPr>
            <a:spLocks noGrp="1"/>
          </p:cNvSpPr>
          <p:nvPr>
            <p:ph idx="1"/>
          </p:nvPr>
        </p:nvSpPr>
        <p:spPr>
          <a:xfrm>
            <a:off x="838200" y="1825625"/>
            <a:ext cx="6248400" cy="4351338"/>
          </a:xfrm>
        </p:spPr>
        <p:txBody>
          <a:bodyPr/>
          <a:lstStyle/>
          <a:p>
            <a:pPr marL="0" indent="0">
              <a:buFont typeface="Arial" panose="020B0604020202020204" pitchFamily="34" charset="0"/>
              <a:buNone/>
            </a:pPr>
            <a:r>
              <a:rPr lang="en-US" altLang="en-US" smtClean="0"/>
              <a:t>Quick to produce, enable piloting of short lessons, gathering feedback, iteration and further planning for additional lessons especially where such content is rapidly being updated. </a:t>
            </a: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itle 1"/>
          <p:cNvSpPr>
            <a:spLocks noGrp="1"/>
          </p:cNvSpPr>
          <p:nvPr>
            <p:ph type="title"/>
          </p:nvPr>
        </p:nvSpPr>
        <p:spPr/>
        <p:txBody>
          <a:bodyPr/>
          <a:lstStyle/>
          <a:p>
            <a:r>
              <a:rPr lang="en-US" altLang="en-US" smtClean="0"/>
              <a:t>Not suitable for...</a:t>
            </a:r>
          </a:p>
        </p:txBody>
      </p:sp>
      <p:sp>
        <p:nvSpPr>
          <p:cNvPr id="39939" name="Content Placeholder 2"/>
          <p:cNvSpPr>
            <a:spLocks noGrp="1"/>
          </p:cNvSpPr>
          <p:nvPr>
            <p:ph idx="1"/>
          </p:nvPr>
        </p:nvSpPr>
        <p:spPr/>
        <p:txBody>
          <a:bodyPr/>
          <a:lstStyle/>
          <a:p>
            <a:r>
              <a:rPr lang="en-US" altLang="en-US" dirty="0" smtClean="0"/>
              <a:t>Task that require </a:t>
            </a:r>
            <a:r>
              <a:rPr lang="en-US" altLang="en-US" dirty="0" smtClean="0"/>
              <a:t>complex technical skill building</a:t>
            </a:r>
          </a:p>
          <a:p>
            <a:r>
              <a:rPr lang="en-US" altLang="en-US" dirty="0" smtClean="0"/>
              <a:t>Novice learners</a:t>
            </a:r>
            <a:endParaRPr lang="en-US" altLang="en-US" dirty="0" smtClean="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itle 1"/>
          <p:cNvSpPr>
            <a:spLocks noGrp="1"/>
          </p:cNvSpPr>
          <p:nvPr>
            <p:ph type="title"/>
          </p:nvPr>
        </p:nvSpPr>
        <p:spPr/>
        <p:txBody>
          <a:bodyPr/>
          <a:lstStyle/>
          <a:p>
            <a:r>
              <a:rPr lang="en-US" altLang="en-US" smtClean="0"/>
              <a:t>Examples</a:t>
            </a:r>
          </a:p>
        </p:txBody>
      </p:sp>
      <p:sp>
        <p:nvSpPr>
          <p:cNvPr id="40963" name="Content Placeholder 2"/>
          <p:cNvSpPr>
            <a:spLocks noGrp="1"/>
          </p:cNvSpPr>
          <p:nvPr>
            <p:ph sz="half" idx="1"/>
          </p:nvPr>
        </p:nvSpPr>
        <p:spPr>
          <a:xfrm>
            <a:off x="838200" y="1825625"/>
            <a:ext cx="3429000" cy="2471738"/>
          </a:xfrm>
        </p:spPr>
        <p:txBody>
          <a:bodyPr/>
          <a:lstStyle/>
          <a:p>
            <a:pPr marL="0" indent="0">
              <a:buFont typeface="Arial" panose="020B0604020202020204" pitchFamily="34" charset="0"/>
              <a:buNone/>
            </a:pPr>
            <a:r>
              <a:rPr lang="en-US" altLang="en-US" b="1" smtClean="0"/>
              <a:t>APPS</a:t>
            </a:r>
          </a:p>
          <a:p>
            <a:pPr marL="0" indent="0">
              <a:buFont typeface="Arial" panose="020B0604020202020204" pitchFamily="34" charset="0"/>
              <a:buNone/>
            </a:pPr>
            <a:r>
              <a:rPr lang="en-US" altLang="en-US" sz="2000" smtClean="0"/>
              <a:t>Print2Screen</a:t>
            </a:r>
          </a:p>
          <a:p>
            <a:pPr marL="0" indent="0">
              <a:buFont typeface="Arial" panose="020B0604020202020204" pitchFamily="34" charset="0"/>
              <a:buNone/>
            </a:pPr>
            <a:r>
              <a:rPr lang="en-US" altLang="en-US" sz="2000" smtClean="0"/>
              <a:t>audio books (Audible)</a:t>
            </a:r>
          </a:p>
          <a:p>
            <a:pPr marL="0" indent="0">
              <a:buFont typeface="Arial" panose="020B0604020202020204" pitchFamily="34" charset="0"/>
              <a:buNone/>
            </a:pPr>
            <a:r>
              <a:rPr lang="en-US" altLang="en-US" sz="2000" smtClean="0"/>
              <a:t>Twitter</a:t>
            </a:r>
          </a:p>
          <a:p>
            <a:pPr marL="0" indent="0">
              <a:buFont typeface="Arial" panose="020B0604020202020204" pitchFamily="34" charset="0"/>
              <a:buNone/>
            </a:pPr>
            <a:r>
              <a:rPr lang="en-US" altLang="en-US" sz="2000" smtClean="0"/>
              <a:t>Flashcards</a:t>
            </a:r>
          </a:p>
          <a:p>
            <a:pPr marL="0" indent="0">
              <a:buFont typeface="Arial" panose="020B0604020202020204" pitchFamily="34" charset="0"/>
              <a:buNone/>
            </a:pPr>
            <a:r>
              <a:rPr lang="en-US" altLang="en-US" sz="2000" smtClean="0"/>
              <a:t>Duolingo</a:t>
            </a:r>
          </a:p>
        </p:txBody>
      </p:sp>
      <p:sp>
        <p:nvSpPr>
          <p:cNvPr id="2" name="Content Placeholder 1"/>
          <p:cNvSpPr>
            <a:spLocks noGrp="1"/>
          </p:cNvSpPr>
          <p:nvPr>
            <p:ph sz="half" idx="2"/>
          </p:nvPr>
        </p:nvSpPr>
        <p:spPr>
          <a:xfrm>
            <a:off x="4243388" y="1843088"/>
            <a:ext cx="3429000" cy="4351337"/>
          </a:xfrm>
        </p:spPr>
        <p:txBody>
          <a:bodyPr/>
          <a:lstStyle/>
          <a:p>
            <a:pPr marL="0" indent="0">
              <a:buFont typeface="Arial" panose="020B0604020202020204" pitchFamily="34" charset="0"/>
              <a:buNone/>
              <a:defRPr/>
            </a:pPr>
            <a:r>
              <a:rPr lang="en-US" b="1" dirty="0" smtClean="0"/>
              <a:t>VIDEOS</a:t>
            </a:r>
          </a:p>
          <a:p>
            <a:pPr marL="0" indent="0">
              <a:buFont typeface="Arial" panose="020B0604020202020204" pitchFamily="34" charset="0"/>
              <a:buNone/>
              <a:defRPr/>
            </a:pPr>
            <a:r>
              <a:rPr lang="en-US" sz="2000" dirty="0" smtClean="0"/>
              <a:t>Brief </a:t>
            </a:r>
            <a:r>
              <a:rPr lang="en-US" sz="2000" dirty="0"/>
              <a:t>videos</a:t>
            </a:r>
          </a:p>
          <a:p>
            <a:pPr marL="0" indent="0">
              <a:buFont typeface="Arial" panose="020B0604020202020204" pitchFamily="34" charset="0"/>
              <a:buNone/>
              <a:defRPr/>
            </a:pPr>
            <a:r>
              <a:rPr lang="en-US" sz="2000" dirty="0"/>
              <a:t>Interactive videos</a:t>
            </a:r>
          </a:p>
          <a:p>
            <a:pPr marL="0" indent="0">
              <a:buFont typeface="Arial" panose="020B0604020202020204" pitchFamily="34" charset="0"/>
              <a:buNone/>
              <a:defRPr/>
            </a:pPr>
            <a:r>
              <a:rPr lang="en-US" sz="2000" dirty="0"/>
              <a:t>Q</a:t>
            </a:r>
            <a:r>
              <a:rPr lang="en-US" sz="2000" dirty="0" smtClean="0"/>
              <a:t>uestion </a:t>
            </a:r>
            <a:r>
              <a:rPr lang="en-US" sz="2000" dirty="0"/>
              <a:t>and response</a:t>
            </a:r>
          </a:p>
          <a:p>
            <a:pPr marL="0" indent="0">
              <a:buFont typeface="Arial" panose="020B0604020202020204" pitchFamily="34" charset="0"/>
              <a:buNone/>
              <a:defRPr/>
            </a:pPr>
            <a:r>
              <a:rPr lang="en-US" sz="2000" dirty="0"/>
              <a:t>Learner recording a brief audio in response to a question</a:t>
            </a:r>
          </a:p>
          <a:p>
            <a:pPr>
              <a:defRPr/>
            </a:pPr>
            <a:endParaRPr lang="en-US" dirty="0"/>
          </a:p>
        </p:txBody>
      </p:sp>
      <p:sp>
        <p:nvSpPr>
          <p:cNvPr id="40965" name="Content Placeholder 1"/>
          <p:cNvSpPr txBox="1">
            <a:spLocks/>
          </p:cNvSpPr>
          <p:nvPr/>
        </p:nvSpPr>
        <p:spPr bwMode="auto">
          <a:xfrm>
            <a:off x="841375" y="4510088"/>
            <a:ext cx="3429000" cy="1684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12813">
              <a:lnSpc>
                <a:spcPct val="90000"/>
              </a:lnSpc>
              <a:spcBef>
                <a:spcPts val="1000"/>
              </a:spcBef>
              <a:buFont typeface="Arial" panose="020B0604020202020204" pitchFamily="34" charset="0"/>
              <a:buChar char="•"/>
              <a:defRPr sz="2800">
                <a:solidFill>
                  <a:srgbClr val="6E6F6E"/>
                </a:solidFill>
                <a:latin typeface="Stone Sans ITC Std Medium" panose="02000603050000020004" pitchFamily="50" charset="0"/>
              </a:defRPr>
            </a:lvl1pPr>
            <a:lvl2pPr marL="684213" indent="-227013" defTabSz="912813">
              <a:lnSpc>
                <a:spcPct val="90000"/>
              </a:lnSpc>
              <a:spcBef>
                <a:spcPts val="500"/>
              </a:spcBef>
              <a:buFont typeface="Arial" panose="020B0604020202020204" pitchFamily="34" charset="0"/>
              <a:buChar char="•"/>
              <a:defRPr sz="2400">
                <a:solidFill>
                  <a:srgbClr val="6E6F6E"/>
                </a:solidFill>
                <a:latin typeface="Stone Sans ITC Std Medium" panose="02000603050000020004" pitchFamily="50" charset="0"/>
              </a:defRPr>
            </a:lvl2pPr>
            <a:lvl3pPr marL="1141413" indent="-227013" defTabSz="912813">
              <a:lnSpc>
                <a:spcPct val="90000"/>
              </a:lnSpc>
              <a:spcBef>
                <a:spcPts val="500"/>
              </a:spcBef>
              <a:buFont typeface="Arial" panose="020B0604020202020204" pitchFamily="34" charset="0"/>
              <a:buChar char="•"/>
              <a:defRPr sz="2000">
                <a:solidFill>
                  <a:srgbClr val="6E6F6E"/>
                </a:solidFill>
                <a:latin typeface="Stone Sans ITC Std Medium" panose="02000603050000020004" pitchFamily="50" charset="0"/>
              </a:defRPr>
            </a:lvl3pPr>
            <a:lvl4pPr marL="1598613" indent="-227013" defTabSz="912813">
              <a:lnSpc>
                <a:spcPct val="90000"/>
              </a:lnSpc>
              <a:spcBef>
                <a:spcPts val="500"/>
              </a:spcBef>
              <a:buFont typeface="Arial" panose="020B0604020202020204" pitchFamily="34" charset="0"/>
              <a:buChar char="•"/>
              <a:defRPr>
                <a:solidFill>
                  <a:srgbClr val="6E6F6E"/>
                </a:solidFill>
                <a:latin typeface="Stone Sans ITC Std Medium" panose="02000603050000020004" pitchFamily="50" charset="0"/>
              </a:defRPr>
            </a:lvl4pPr>
            <a:lvl5pPr marL="2055813" indent="-227013" defTabSz="912813">
              <a:lnSpc>
                <a:spcPct val="90000"/>
              </a:lnSpc>
              <a:spcBef>
                <a:spcPts val="500"/>
              </a:spcBef>
              <a:buFont typeface="Arial" panose="020B0604020202020204" pitchFamily="34" charset="0"/>
              <a:buChar char="•"/>
              <a:defRPr>
                <a:solidFill>
                  <a:srgbClr val="6E6F6E"/>
                </a:solidFill>
                <a:latin typeface="Stone Sans ITC Std Medium" panose="02000603050000020004" pitchFamily="50" charset="0"/>
              </a:defRPr>
            </a:lvl5pPr>
            <a:lvl6pPr marL="2513013" indent="-227013" defTabSz="912813" eaLnBrk="0" fontAlgn="base" hangingPunct="0">
              <a:lnSpc>
                <a:spcPct val="90000"/>
              </a:lnSpc>
              <a:spcBef>
                <a:spcPts val="500"/>
              </a:spcBef>
              <a:spcAft>
                <a:spcPct val="0"/>
              </a:spcAft>
              <a:buFont typeface="Arial" panose="020B0604020202020204" pitchFamily="34" charset="0"/>
              <a:buChar char="•"/>
              <a:defRPr>
                <a:solidFill>
                  <a:srgbClr val="6E6F6E"/>
                </a:solidFill>
                <a:latin typeface="Stone Sans ITC Std Medium" panose="02000603050000020004" pitchFamily="50" charset="0"/>
              </a:defRPr>
            </a:lvl6pPr>
            <a:lvl7pPr marL="2970213" indent="-227013" defTabSz="912813" eaLnBrk="0" fontAlgn="base" hangingPunct="0">
              <a:lnSpc>
                <a:spcPct val="90000"/>
              </a:lnSpc>
              <a:spcBef>
                <a:spcPts val="500"/>
              </a:spcBef>
              <a:spcAft>
                <a:spcPct val="0"/>
              </a:spcAft>
              <a:buFont typeface="Arial" panose="020B0604020202020204" pitchFamily="34" charset="0"/>
              <a:buChar char="•"/>
              <a:defRPr>
                <a:solidFill>
                  <a:srgbClr val="6E6F6E"/>
                </a:solidFill>
                <a:latin typeface="Stone Sans ITC Std Medium" panose="02000603050000020004" pitchFamily="50" charset="0"/>
              </a:defRPr>
            </a:lvl7pPr>
            <a:lvl8pPr marL="3427413" indent="-227013" defTabSz="912813" eaLnBrk="0" fontAlgn="base" hangingPunct="0">
              <a:lnSpc>
                <a:spcPct val="90000"/>
              </a:lnSpc>
              <a:spcBef>
                <a:spcPts val="500"/>
              </a:spcBef>
              <a:spcAft>
                <a:spcPct val="0"/>
              </a:spcAft>
              <a:buFont typeface="Arial" panose="020B0604020202020204" pitchFamily="34" charset="0"/>
              <a:buChar char="•"/>
              <a:defRPr>
                <a:solidFill>
                  <a:srgbClr val="6E6F6E"/>
                </a:solidFill>
                <a:latin typeface="Stone Sans ITC Std Medium" panose="02000603050000020004" pitchFamily="50" charset="0"/>
              </a:defRPr>
            </a:lvl8pPr>
            <a:lvl9pPr marL="3884613" indent="-227013" defTabSz="912813" eaLnBrk="0" fontAlgn="base" hangingPunct="0">
              <a:lnSpc>
                <a:spcPct val="90000"/>
              </a:lnSpc>
              <a:spcBef>
                <a:spcPts val="500"/>
              </a:spcBef>
              <a:spcAft>
                <a:spcPct val="0"/>
              </a:spcAft>
              <a:buFont typeface="Arial" panose="020B0604020202020204" pitchFamily="34" charset="0"/>
              <a:buChar char="•"/>
              <a:defRPr>
                <a:solidFill>
                  <a:srgbClr val="6E6F6E"/>
                </a:solidFill>
                <a:latin typeface="Stone Sans ITC Std Medium" panose="02000603050000020004" pitchFamily="50" charset="0"/>
              </a:defRPr>
            </a:lvl9pPr>
          </a:lstStyle>
          <a:p>
            <a:pPr>
              <a:buFont typeface="Arial" panose="020B0604020202020204" pitchFamily="34" charset="0"/>
              <a:buNone/>
            </a:pPr>
            <a:r>
              <a:rPr lang="en-US" altLang="en-US" b="1"/>
              <a:t>GAMES</a:t>
            </a:r>
          </a:p>
          <a:p>
            <a:pPr>
              <a:buFont typeface="Arial" panose="020B0604020202020204" pitchFamily="34" charset="0"/>
              <a:buNone/>
            </a:pPr>
            <a:r>
              <a:rPr lang="en-US" altLang="en-US" sz="2000"/>
              <a:t>Immersive micro-learning simulations that last between 5 -20 minutes.</a:t>
            </a:r>
          </a:p>
          <a:p>
            <a:pPr>
              <a:buFont typeface="Arial" panose="020B0604020202020204" pitchFamily="34" charset="0"/>
              <a:buNone/>
            </a:pPr>
            <a:endParaRPr lang="en-US" altLang="en-US" sz="2000"/>
          </a:p>
          <a:p>
            <a:pPr>
              <a:buFont typeface="Arial" panose="020B0604020202020204" pitchFamily="34" charset="0"/>
              <a:buNone/>
            </a:pPr>
            <a:endParaRPr lang="en-US" altLang="en-US" sz="2000"/>
          </a:p>
        </p:txBody>
      </p:sp>
      <p:sp>
        <p:nvSpPr>
          <p:cNvPr id="3" name="TextBox 2"/>
          <p:cNvSpPr txBox="1"/>
          <p:nvPr/>
        </p:nvSpPr>
        <p:spPr>
          <a:xfrm>
            <a:off x="7991475" y="1822450"/>
            <a:ext cx="3352800" cy="4154488"/>
          </a:xfrm>
          <a:prstGeom prst="rect">
            <a:avLst/>
          </a:prstGeom>
          <a:noFill/>
        </p:spPr>
        <p:txBody>
          <a:bodyPr>
            <a:spAutoFit/>
          </a:bodyPr>
          <a:lstStyle/>
          <a:p>
            <a:pPr marL="342900" indent="-342900">
              <a:buFont typeface="Arial" panose="020B0604020202020204" pitchFamily="34" charset="0"/>
              <a:buChar char="•"/>
              <a:defRPr/>
            </a:pPr>
            <a:r>
              <a:rPr lang="en-US" dirty="0">
                <a:solidFill>
                  <a:schemeClr val="bg2">
                    <a:lumMod val="50000"/>
                  </a:schemeClr>
                </a:solidFill>
                <a:latin typeface="Stone Sans ITC Std Medium" panose="02000603050000020004" pitchFamily="50" charset="0"/>
              </a:rPr>
              <a:t>Short quizzes and polls</a:t>
            </a:r>
          </a:p>
          <a:p>
            <a:pPr marL="342900" indent="-342900">
              <a:buFont typeface="Arial" panose="020B0604020202020204" pitchFamily="34" charset="0"/>
              <a:buChar char="•"/>
              <a:defRPr/>
            </a:pPr>
            <a:r>
              <a:rPr lang="en-US" dirty="0">
                <a:solidFill>
                  <a:schemeClr val="bg2">
                    <a:lumMod val="50000"/>
                  </a:schemeClr>
                </a:solidFill>
                <a:latin typeface="Stone Sans ITC Std Medium" panose="02000603050000020004" pitchFamily="50" charset="0"/>
              </a:rPr>
              <a:t>Infographic</a:t>
            </a:r>
          </a:p>
          <a:p>
            <a:pPr marL="342900" indent="-342900">
              <a:buFont typeface="Arial" panose="020B0604020202020204" pitchFamily="34" charset="0"/>
              <a:buChar char="•"/>
              <a:defRPr/>
            </a:pPr>
            <a:r>
              <a:rPr lang="en-US" dirty="0">
                <a:solidFill>
                  <a:schemeClr val="bg2">
                    <a:lumMod val="50000"/>
                  </a:schemeClr>
                </a:solidFill>
                <a:latin typeface="Stone Sans ITC Std Medium" panose="02000603050000020004" pitchFamily="50" charset="0"/>
              </a:rPr>
              <a:t>Activity notifications from online communities of Practice</a:t>
            </a:r>
          </a:p>
          <a:p>
            <a:pPr marL="342900" indent="-342900">
              <a:buFont typeface="Arial" panose="020B0604020202020204" pitchFamily="34" charset="0"/>
              <a:buChar char="•"/>
              <a:defRPr/>
            </a:pPr>
            <a:r>
              <a:rPr lang="en-US" dirty="0">
                <a:solidFill>
                  <a:schemeClr val="bg2">
                    <a:lumMod val="50000"/>
                  </a:schemeClr>
                </a:solidFill>
                <a:latin typeface="Stone Sans ITC Std Medium" panose="02000603050000020004" pitchFamily="50" charset="0"/>
              </a:rPr>
              <a:t>Challenge type interactive documents</a:t>
            </a:r>
          </a:p>
          <a:p>
            <a:pPr marL="342900" indent="-342900">
              <a:buFont typeface="Arial" panose="020B0604020202020204" pitchFamily="34" charset="0"/>
              <a:buChar char="•"/>
              <a:defRPr/>
            </a:pPr>
            <a:endParaRPr lang="en-US" dirty="0">
              <a:solidFill>
                <a:schemeClr val="bg2">
                  <a:lumMod val="50000"/>
                </a:schemeClr>
              </a:solidFill>
              <a:latin typeface="Stone Sans ITC Std Medium" panose="02000603050000020004" pitchFamily="50" charset="0"/>
            </a:endParaRPr>
          </a:p>
        </p:txBody>
      </p:sp>
      <p:cxnSp>
        <p:nvCxnSpPr>
          <p:cNvPr id="6" name="Straight Connector 5"/>
          <p:cNvCxnSpPr/>
          <p:nvPr/>
        </p:nvCxnSpPr>
        <p:spPr>
          <a:xfrm>
            <a:off x="7675563" y="1690688"/>
            <a:ext cx="0" cy="4024312"/>
          </a:xfrm>
          <a:prstGeom prst="line">
            <a:avLst/>
          </a:prstGeom>
        </p:spPr>
        <p:style>
          <a:lnRef idx="2">
            <a:schemeClr val="dk1"/>
          </a:lnRef>
          <a:fillRef idx="0">
            <a:schemeClr val="dk1"/>
          </a:fillRef>
          <a:effectRef idx="1">
            <a:schemeClr val="dk1"/>
          </a:effectRef>
          <a:fontRef idx="minor">
            <a:schemeClr val="tx1"/>
          </a:fontRef>
        </p:style>
      </p:cxn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descr="Question Mark, Why, Problem, Solution, Think"/>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52400"/>
            <a:ext cx="12192000" cy="7378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987" name="TextBox 4"/>
          <p:cNvSpPr txBox="1">
            <a:spLocks noChangeArrowheads="1"/>
          </p:cNvSpPr>
          <p:nvPr/>
        </p:nvSpPr>
        <p:spPr bwMode="auto">
          <a:xfrm>
            <a:off x="7467600" y="3886200"/>
            <a:ext cx="3124200"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en-US">
                <a:solidFill>
                  <a:schemeClr val="bg1"/>
                </a:solidFill>
              </a:rPr>
              <a:t>Questions?</a:t>
            </a:r>
          </a:p>
          <a:p>
            <a:r>
              <a:rPr lang="en-US" altLang="en-US">
                <a:solidFill>
                  <a:schemeClr val="bg1"/>
                </a:solidFill>
              </a:rPr>
              <a:t>Suggestions?</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Office Theme</Template>
  <TotalTime>5693</TotalTime>
  <Words>1108</Words>
  <Application>Microsoft Office PowerPoint</Application>
  <PresentationFormat>Widescreen</PresentationFormat>
  <Paragraphs>135</Paragraphs>
  <Slides>20</Slides>
  <Notes>10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20</vt:i4>
      </vt:variant>
    </vt:vector>
  </HeadingPairs>
  <TitlesOfParts>
    <vt:vector size="24" baseType="lpstr">
      <vt:lpstr>Arial</vt:lpstr>
      <vt:lpstr>Stone Sans ITC Std Medium</vt:lpstr>
      <vt:lpstr>Calibri</vt:lpstr>
      <vt:lpstr>Office Theme</vt:lpstr>
      <vt:lpstr>Introduction to Microlearning</vt:lpstr>
      <vt:lpstr>Overall aim</vt:lpstr>
      <vt:lpstr>PowerPoint Presentation</vt:lpstr>
      <vt:lpstr>Memory</vt:lpstr>
      <vt:lpstr>Memory</vt:lpstr>
      <vt:lpstr>Working memory</vt:lpstr>
      <vt:lpstr>Cognitive load</vt:lpstr>
      <vt:lpstr>PowerPoint Presentation</vt:lpstr>
      <vt:lpstr>Characteristics</vt:lpstr>
      <vt:lpstr>PowerPoint Presentation</vt:lpstr>
      <vt:lpstr>Microlearning is…</vt:lpstr>
      <vt:lpstr>Reduce cognitive overload</vt:lpstr>
      <vt:lpstr>Varied Environments</vt:lpstr>
      <vt:lpstr>Self-paced, Just-in-time</vt:lpstr>
      <vt:lpstr>Learner-led</vt:lpstr>
      <vt:lpstr>Mobile-friendly</vt:lpstr>
      <vt:lpstr>Cost savings</vt:lpstr>
      <vt:lpstr>Not suitable for...</vt:lpstr>
      <vt:lpstr>Examples</vt:lpstr>
      <vt:lpstr>PowerPoint Presentation</vt:lpstr>
    </vt:vector>
  </TitlesOfParts>
  <Company>UWW</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TeacherFutures</dc:creator>
  <cp:lastModifiedBy>The Njagihs</cp:lastModifiedBy>
  <cp:revision>100</cp:revision>
  <cp:lastPrinted>1601-01-01T00:00:00Z</cp:lastPrinted>
  <dcterms:created xsi:type="dcterms:W3CDTF">2002-03-03T23:12:34Z</dcterms:created>
  <dcterms:modified xsi:type="dcterms:W3CDTF">2018-05-03T06:22:02Z</dcterms:modified>
</cp:coreProperties>
</file>