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17"/>
  </p:notesMasterIdLst>
  <p:sldIdLst>
    <p:sldId id="256" r:id="rId2"/>
    <p:sldId id="266" r:id="rId3"/>
    <p:sldId id="257" r:id="rId4"/>
    <p:sldId id="267" r:id="rId5"/>
    <p:sldId id="271" r:id="rId6"/>
    <p:sldId id="262" r:id="rId7"/>
    <p:sldId id="258" r:id="rId8"/>
    <p:sldId id="259" r:id="rId9"/>
    <p:sldId id="260" r:id="rId10"/>
    <p:sldId id="261" r:id="rId11"/>
    <p:sldId id="272" r:id="rId12"/>
    <p:sldId id="273" r:id="rId13"/>
    <p:sldId id="274" r:id="rId14"/>
    <p:sldId id="264" r:id="rId15"/>
    <p:sldId id="275" r:id="rId16"/>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1pPr>
    <a:lvl2pPr marL="4556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2pPr>
    <a:lvl3pPr marL="9128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3pPr>
    <a:lvl4pPr marL="13700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4pPr>
    <a:lvl5pPr marL="18272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5pPr>
    <a:lvl6pPr marL="2286000" algn="l" defTabSz="914400" rtl="0" eaLnBrk="1" latinLnBrk="0" hangingPunct="1">
      <a:defRPr sz="2400" kern="1200">
        <a:solidFill>
          <a:schemeClr val="tx1"/>
        </a:solidFill>
        <a:latin typeface="Arial" panose="020B0604020202020204" pitchFamily="34" charset="0"/>
        <a:ea typeface="+mn-ea"/>
        <a:cs typeface="+mn-cs"/>
      </a:defRPr>
    </a:lvl6pPr>
    <a:lvl7pPr marL="2743200" algn="l" defTabSz="914400" rtl="0" eaLnBrk="1" latinLnBrk="0" hangingPunct="1">
      <a:defRPr sz="2400" kern="1200">
        <a:solidFill>
          <a:schemeClr val="tx1"/>
        </a:solidFill>
        <a:latin typeface="Arial" panose="020B0604020202020204" pitchFamily="34" charset="0"/>
        <a:ea typeface="+mn-ea"/>
        <a:cs typeface="+mn-cs"/>
      </a:defRPr>
    </a:lvl7pPr>
    <a:lvl8pPr marL="3200400" algn="l" defTabSz="914400" rtl="0" eaLnBrk="1" latinLnBrk="0" hangingPunct="1">
      <a:defRPr sz="2400" kern="1200">
        <a:solidFill>
          <a:schemeClr val="tx1"/>
        </a:solidFill>
        <a:latin typeface="Arial" panose="020B0604020202020204" pitchFamily="34" charset="0"/>
        <a:ea typeface="+mn-ea"/>
        <a:cs typeface="+mn-cs"/>
      </a:defRPr>
    </a:lvl8pPr>
    <a:lvl9pPr marL="3657600" algn="l" defTabSz="914400" rtl="0" eaLnBrk="1" latinLnBrk="0" hangingPunct="1">
      <a:defRPr sz="2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103D"/>
    <a:srgbClr val="4679BD"/>
    <a:srgbClr val="FF5829"/>
    <a:srgbClr val="6E6F6E"/>
    <a:srgbClr val="0099CC"/>
    <a:srgbClr val="FFCC66"/>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47" autoAdjust="0"/>
    <p:restoredTop sz="78020" autoAdjust="0"/>
  </p:normalViewPr>
  <p:slideViewPr>
    <p:cSldViewPr>
      <p:cViewPr varScale="1">
        <p:scale>
          <a:sx n="70" d="100"/>
          <a:sy n="70" d="100"/>
        </p:scale>
        <p:origin x="846" y="51"/>
      </p:cViewPr>
      <p:guideLst>
        <p:guide orient="horz" pos="2160"/>
        <p:guide pos="3840"/>
      </p:guideLst>
    </p:cSldViewPr>
  </p:slideViewPr>
  <p:outlineViewPr>
    <p:cViewPr>
      <p:scale>
        <a:sx n="33" d="100"/>
        <a:sy n="33" d="100"/>
      </p:scale>
      <p:origin x="0" y="0"/>
    </p:cViewPr>
  </p:outlineViewPr>
  <p:notesTextViewPr>
    <p:cViewPr>
      <p:scale>
        <a:sx n="66" d="100"/>
        <a:sy n="66" d="100"/>
      </p:scale>
      <p:origin x="0" y="0"/>
    </p:cViewPr>
  </p:notesTextViewPr>
  <p:sorterViewPr>
    <p:cViewPr>
      <p:scale>
        <a:sx n="66" d="100"/>
        <a:sy n="66" d="100"/>
      </p:scale>
      <p:origin x="0" y="0"/>
    </p:cViewPr>
  </p:sorterViewPr>
  <p:notesViewPr>
    <p:cSldViewPr>
      <p:cViewPr>
        <p:scale>
          <a:sx n="75" d="100"/>
          <a:sy n="75" d="100"/>
        </p:scale>
        <p:origin x="-732" y="96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08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126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9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09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09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F0FA011D-772F-4B58-8945-EDC6656B5C89}" type="slidenum">
              <a:rPr lang="en-US" altLang="en-US"/>
              <a:pPr>
                <a:defRPr/>
              </a:pPr>
              <a:t>‹#›</a:t>
            </a:fld>
            <a:endParaRPr lang="en-US" altLang="en-US"/>
          </a:p>
        </p:txBody>
      </p:sp>
    </p:spTree>
    <p:extLst>
      <p:ext uri="{BB962C8B-B14F-4D97-AF65-F5344CB8AC3E}">
        <p14:creationId xmlns:p14="http://schemas.microsoft.com/office/powerpoint/2010/main" val="30902174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mn-cs"/>
      </a:defRPr>
    </a:lvl1pPr>
    <a:lvl2pPr marL="455613" algn="l" rtl="0" eaLnBrk="0" fontAlgn="base" hangingPunct="0">
      <a:spcBef>
        <a:spcPct val="30000"/>
      </a:spcBef>
      <a:spcAft>
        <a:spcPct val="0"/>
      </a:spcAft>
      <a:defRPr kumimoji="1" sz="1200" kern="1200">
        <a:solidFill>
          <a:schemeClr val="tx1"/>
        </a:solidFill>
        <a:latin typeface="Arial" charset="0"/>
        <a:ea typeface="+mn-ea"/>
        <a:cs typeface="+mn-cs"/>
      </a:defRPr>
    </a:lvl2pPr>
    <a:lvl3pPr marL="912813" algn="l" rtl="0" eaLnBrk="0" fontAlgn="base" hangingPunct="0">
      <a:spcBef>
        <a:spcPct val="30000"/>
      </a:spcBef>
      <a:spcAft>
        <a:spcPct val="0"/>
      </a:spcAft>
      <a:defRPr kumimoji="1" sz="1200" kern="1200">
        <a:solidFill>
          <a:schemeClr val="tx1"/>
        </a:solidFill>
        <a:latin typeface="Arial" charset="0"/>
        <a:ea typeface="+mn-ea"/>
        <a:cs typeface="+mn-cs"/>
      </a:defRPr>
    </a:lvl3pPr>
    <a:lvl4pPr marL="1370013" algn="l" rtl="0" eaLnBrk="0" fontAlgn="base" hangingPunct="0">
      <a:spcBef>
        <a:spcPct val="30000"/>
      </a:spcBef>
      <a:spcAft>
        <a:spcPct val="0"/>
      </a:spcAft>
      <a:defRPr kumimoji="1" sz="1200" kern="1200">
        <a:solidFill>
          <a:schemeClr val="tx1"/>
        </a:solidFill>
        <a:latin typeface="Arial" charset="0"/>
        <a:ea typeface="+mn-ea"/>
        <a:cs typeface="+mn-cs"/>
      </a:defRPr>
    </a:lvl4pPr>
    <a:lvl5pPr marL="1827213" algn="l" rtl="0" eaLnBrk="0" fontAlgn="base" hangingPunct="0">
      <a:spcBef>
        <a:spcPct val="30000"/>
      </a:spcBef>
      <a:spcAft>
        <a:spcPct val="0"/>
      </a:spcAft>
      <a:defRPr kumimoji="1" sz="1200" kern="1200">
        <a:solidFill>
          <a:schemeClr val="tx1"/>
        </a:solidFill>
        <a:latin typeface="Arial" charset="0"/>
        <a:ea typeface="+mn-ea"/>
        <a:cs typeface="+mn-cs"/>
      </a:defRPr>
    </a:lvl5pPr>
    <a:lvl6pPr marL="2285943" algn="l" defTabSz="914377" rtl="0" eaLnBrk="1" latinLnBrk="0" hangingPunct="1">
      <a:defRPr sz="1200" kern="1200">
        <a:solidFill>
          <a:schemeClr val="tx1"/>
        </a:solidFill>
        <a:latin typeface="+mn-lt"/>
        <a:ea typeface="+mn-ea"/>
        <a:cs typeface="+mn-cs"/>
      </a:defRPr>
    </a:lvl6pPr>
    <a:lvl7pPr marL="2743131" algn="l" defTabSz="914377" rtl="0" eaLnBrk="1" latinLnBrk="0" hangingPunct="1">
      <a:defRPr sz="1200" kern="1200">
        <a:solidFill>
          <a:schemeClr val="tx1"/>
        </a:solidFill>
        <a:latin typeface="+mn-lt"/>
        <a:ea typeface="+mn-ea"/>
        <a:cs typeface="+mn-cs"/>
      </a:defRPr>
    </a:lvl7pPr>
    <a:lvl8pPr marL="3200320" algn="l" defTabSz="914377" rtl="0" eaLnBrk="1" latinLnBrk="0" hangingPunct="1">
      <a:defRPr sz="1200" kern="1200">
        <a:solidFill>
          <a:schemeClr val="tx1"/>
        </a:solidFill>
        <a:latin typeface="+mn-lt"/>
        <a:ea typeface="+mn-ea"/>
        <a:cs typeface="+mn-cs"/>
      </a:defRPr>
    </a:lvl8pPr>
    <a:lvl9pPr marL="3657509" algn="l" defTabSz="9143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the use of computer and Internet technologies to deliver </a:t>
            </a:r>
          </a:p>
          <a:p>
            <a:endParaRPr lang="en-US" altLang="en-US" smtClean="0">
              <a:latin typeface="Arial" panose="020B0604020202020204" pitchFamily="34" charset="0"/>
            </a:endParaRPr>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D9DA0FF-495D-4CC5-8E01-E0A1069F2CE8}" type="slidenum">
              <a:rPr lang="en-US" altLang="en-US" smtClean="0"/>
              <a:pPr/>
              <a:t>2</a:t>
            </a:fld>
            <a:endParaRPr lang="en-US" altLang="en-US" smtClean="0"/>
          </a:p>
        </p:txBody>
      </p:sp>
    </p:spTree>
    <p:extLst>
      <p:ext uri="{BB962C8B-B14F-4D97-AF65-F5344CB8AC3E}">
        <p14:creationId xmlns:p14="http://schemas.microsoft.com/office/powerpoint/2010/main" val="2854225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the use of computer and Internet technologies to deliver </a:t>
            </a:r>
          </a:p>
          <a:p>
            <a:endParaRPr lang="en-US" altLang="en-US" smtClean="0">
              <a:latin typeface="Arial" panose="020B0604020202020204" pitchFamily="34" charset="0"/>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4E42EBB-8DBB-4273-AB72-67AE9438ABB2}" type="slidenum">
              <a:rPr lang="en-US" altLang="en-US" smtClean="0"/>
              <a:pPr/>
              <a:t>3</a:t>
            </a:fld>
            <a:endParaRPr lang="en-US" altLang="en-US" smtClean="0"/>
          </a:p>
        </p:txBody>
      </p:sp>
    </p:spTree>
    <p:extLst>
      <p:ext uri="{BB962C8B-B14F-4D97-AF65-F5344CB8AC3E}">
        <p14:creationId xmlns:p14="http://schemas.microsoft.com/office/powerpoint/2010/main" val="2076131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latin typeface="Arial" panose="020B0604020202020204" pitchFamily="34" charset="0"/>
              </a:rPr>
              <a:t>Baraniuk</a:t>
            </a:r>
            <a:r>
              <a:rPr lang="en-US" altLang="en-US" smtClean="0">
                <a:latin typeface="Arial" panose="020B0604020202020204" pitchFamily="34" charset="0"/>
              </a:rPr>
              <a:t> is one of the founders of the </a:t>
            </a:r>
            <a:r>
              <a:rPr lang="en-US" altLang="en-US" b="1" smtClean="0">
                <a:latin typeface="Arial" panose="020B0604020202020204" pitchFamily="34" charset="0"/>
              </a:rPr>
              <a:t>Open Education</a:t>
            </a:r>
            <a:r>
              <a:rPr lang="en-US" altLang="en-US" smtClean="0">
                <a:latin typeface="Arial" panose="020B0604020202020204" pitchFamily="34" charset="0"/>
              </a:rPr>
              <a:t> movement</a:t>
            </a:r>
          </a:p>
          <a:p>
            <a:endParaRPr lang="en-US" altLang="en-US" smtClean="0">
              <a:latin typeface="Arial" panose="020B0604020202020204" pitchFamily="34" charset="0"/>
            </a:endParaRPr>
          </a:p>
          <a:p>
            <a:r>
              <a:rPr lang="en-US" altLang="en-US" smtClean="0">
                <a:latin typeface="Arial" panose="020B0604020202020204" pitchFamily="34" charset="0"/>
              </a:rPr>
              <a:t>Open education has the potential to radically change education by promoting and facilitating the sharing and reuse of educational resources and pedagogical practices and by making this all freely available to anybody who has Internet access. </a:t>
            </a:r>
          </a:p>
          <a:p>
            <a:r>
              <a:rPr lang="en-US" altLang="en-US" smtClean="0">
                <a:latin typeface="Arial" panose="020B0604020202020204" pitchFamily="34" charset="0"/>
              </a:rPr>
              <a:t>Openly licensed content can be produced in any medium: paper-based text, video, audio or computer-based multimedia.</a:t>
            </a: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178D956-D553-4688-99FB-8C0369D95840}" type="slidenum">
              <a:rPr lang="en-US" altLang="en-US" smtClean="0"/>
              <a:pPr/>
              <a:t>4</a:t>
            </a:fld>
            <a:endParaRPr lang="en-US" altLang="en-US" smtClean="0"/>
          </a:p>
        </p:txBody>
      </p:sp>
    </p:spTree>
    <p:extLst>
      <p:ext uri="{BB962C8B-B14F-4D97-AF65-F5344CB8AC3E}">
        <p14:creationId xmlns:p14="http://schemas.microsoft.com/office/powerpoint/2010/main" val="1148076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latin typeface="Arial" panose="020B0604020202020204" pitchFamily="34" charset="0"/>
              </a:rPr>
              <a:t>Baraniuk</a:t>
            </a:r>
            <a:r>
              <a:rPr lang="en-US" altLang="en-US" smtClean="0">
                <a:latin typeface="Arial" panose="020B0604020202020204" pitchFamily="34" charset="0"/>
              </a:rPr>
              <a:t> is one of the founders of the </a:t>
            </a:r>
            <a:r>
              <a:rPr lang="en-US" altLang="en-US" b="1" smtClean="0">
                <a:latin typeface="Arial" panose="020B0604020202020204" pitchFamily="34" charset="0"/>
              </a:rPr>
              <a:t>Open Education</a:t>
            </a:r>
            <a:r>
              <a:rPr lang="en-US" altLang="en-US" smtClean="0">
                <a:latin typeface="Arial" panose="020B0604020202020204" pitchFamily="34" charset="0"/>
              </a:rPr>
              <a:t> movement</a:t>
            </a:r>
          </a:p>
          <a:p>
            <a:endParaRPr lang="en-US" altLang="en-US" smtClean="0">
              <a:latin typeface="Arial" panose="020B0604020202020204" pitchFamily="34" charset="0"/>
            </a:endParaRPr>
          </a:p>
          <a:p>
            <a:r>
              <a:rPr lang="en-US" altLang="en-US" smtClean="0">
                <a:latin typeface="Arial" panose="020B0604020202020204" pitchFamily="34" charset="0"/>
              </a:rPr>
              <a:t>Open education has the potential to radically change education by promoting and facilitating the sharing and reuse of educational resources and pedagogical practices and by making this all freely available to anybody who has Internet access. </a:t>
            </a:r>
          </a:p>
          <a:p>
            <a:r>
              <a:rPr lang="en-US" altLang="en-US" smtClean="0">
                <a:latin typeface="Arial" panose="020B0604020202020204" pitchFamily="34" charset="0"/>
              </a:rPr>
              <a:t>Openly licensed content can be produced in any medium: paper-based text, video, audio or computer-based multimedia.</a:t>
            </a:r>
          </a:p>
        </p:txBody>
      </p:sp>
      <p:sp>
        <p:nvSpPr>
          <p:cNvPr id="204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0BADAA4-7D6B-4410-8169-7EC567A3B330}" type="slidenum">
              <a:rPr lang="en-US" altLang="en-US" smtClean="0"/>
              <a:pPr/>
              <a:t>5</a:t>
            </a:fld>
            <a:endParaRPr lang="en-US" altLang="en-US" smtClean="0"/>
          </a:p>
        </p:txBody>
      </p:sp>
    </p:spTree>
    <p:extLst>
      <p:ext uri="{BB962C8B-B14F-4D97-AF65-F5344CB8AC3E}">
        <p14:creationId xmlns:p14="http://schemas.microsoft.com/office/powerpoint/2010/main" val="2350030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514350" indent="-514350">
              <a:buFont typeface="+mj-lt"/>
              <a:buAutoNum type="arabicPeriod"/>
              <a:defRPr/>
            </a:pPr>
            <a:r>
              <a:rPr lang="en-US" altLang="en-US" dirty="0" smtClean="0"/>
              <a:t>need to know the benefits of learning (why they have to learn something)</a:t>
            </a:r>
          </a:p>
          <a:p>
            <a:pPr marL="514350" indent="-514350">
              <a:buFont typeface="+mj-lt"/>
              <a:buAutoNum type="arabicPeriod"/>
              <a:defRPr/>
            </a:pPr>
            <a:r>
              <a:rPr lang="en-US" altLang="en-US" dirty="0" smtClean="0"/>
              <a:t>like to learn experientially</a:t>
            </a:r>
          </a:p>
          <a:p>
            <a:pPr marL="514350" indent="-514350">
              <a:buFont typeface="+mj-lt"/>
              <a:buAutoNum type="arabicPeriod"/>
              <a:defRPr/>
            </a:pPr>
            <a:r>
              <a:rPr lang="en-US" altLang="en-US" dirty="0" smtClean="0"/>
              <a:t>approach learning as problem-solving</a:t>
            </a:r>
          </a:p>
          <a:p>
            <a:pPr marL="514350" indent="-514350">
              <a:buFont typeface="+mj-lt"/>
              <a:buAutoNum type="arabicPeriod"/>
              <a:defRPr/>
            </a:pPr>
            <a:r>
              <a:rPr lang="en-US" altLang="en-US" dirty="0" smtClean="0"/>
              <a:t>learn better where they can see the immediate value and application of content</a:t>
            </a:r>
          </a:p>
          <a:p>
            <a:pPr marL="514350" indent="-514350">
              <a:buFont typeface="+mj-lt"/>
              <a:buAutoNum type="arabicPeriod"/>
              <a:defRPr/>
            </a:pPr>
            <a:r>
              <a:rPr lang="en-US" altLang="en-US" dirty="0" smtClean="0"/>
              <a:t>prefer to study at a time, place and pace convenient for them</a:t>
            </a:r>
          </a:p>
          <a:p>
            <a:pPr>
              <a:defRPr/>
            </a:pPr>
            <a:endParaRPr lang="en-US" dirty="0"/>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E1545B7-CE88-40B2-A92E-124E0FB4A1CF}" type="slidenum">
              <a:rPr lang="en-US" altLang="en-US" smtClean="0"/>
              <a:pPr/>
              <a:t>6</a:t>
            </a:fld>
            <a:endParaRPr lang="en-US" altLang="en-US" smtClean="0"/>
          </a:p>
        </p:txBody>
      </p:sp>
    </p:spTree>
    <p:extLst>
      <p:ext uri="{BB962C8B-B14F-4D97-AF65-F5344CB8AC3E}">
        <p14:creationId xmlns:p14="http://schemas.microsoft.com/office/powerpoint/2010/main" val="169530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geographically dispersed with limited time and/or resources to travel; &gt; busy with work or family commitments which do not allow them to attend courses on specific dates with a fixed schedule; &gt; located in conflict and post-conflict areas and restricted in their mobility because of security reasons; &gt; limited from participating in classroom sessions because of cultural or religious beliefs; &gt; facing difficulties with real-time communication (e.g. foreign language learners or very shy learners).</a:t>
            </a: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D54472C-91E9-4762-B587-BDCF5E43C756}" type="slidenum">
              <a:rPr lang="en-US" altLang="en-US" smtClean="0"/>
              <a:pPr/>
              <a:t>8</a:t>
            </a:fld>
            <a:endParaRPr lang="en-US" altLang="en-US" smtClean="0"/>
          </a:p>
        </p:txBody>
      </p:sp>
    </p:spTree>
    <p:extLst>
      <p:ext uri="{BB962C8B-B14F-4D97-AF65-F5344CB8AC3E}">
        <p14:creationId xmlns:p14="http://schemas.microsoft.com/office/powerpoint/2010/main" val="17168073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a:t>
            </a:r>
            <a:r>
              <a:rPr lang="en-US" altLang="en-US" i="1" smtClean="0">
                <a:latin typeface="Arial" panose="020B0604020202020204" pitchFamily="34" charset="0"/>
              </a:rPr>
              <a:t>There were no coaches to guide me. I was just alone in the field, training. My father wanted me to give up javelin. Everybody here in Kenya is a runner. I took that as a challenge to find another way to succeed. I started watching videos... I could see that training like these people could improve me</a:t>
            </a:r>
            <a:r>
              <a:rPr lang="en-US" altLang="en-US" smtClean="0">
                <a:latin typeface="Arial" panose="020B0604020202020204" pitchFamily="34" charset="0"/>
              </a:rPr>
              <a:t>” he said during a CNN interview in 2013.</a:t>
            </a:r>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35CEC5A-90C8-4590-96C5-7DC504209321}" type="slidenum">
              <a:rPr lang="en-US" altLang="en-US" smtClean="0"/>
              <a:pPr/>
              <a:t>9</a:t>
            </a:fld>
            <a:endParaRPr lang="en-US" altLang="en-US" smtClean="0"/>
          </a:p>
        </p:txBody>
      </p:sp>
    </p:spTree>
    <p:extLst>
      <p:ext uri="{BB962C8B-B14F-4D97-AF65-F5344CB8AC3E}">
        <p14:creationId xmlns:p14="http://schemas.microsoft.com/office/powerpoint/2010/main" val="3662576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Arial" panose="020B0604020202020204" pitchFamily="34" charset="0"/>
              </a:rPr>
              <a:t>Most e-learning courses are developed to build cognitive skills; the cognitive domain is the most suitable for e-learning. Within the cognitive domain, thinking skills may require more interactive e-learning activities because those skills are learned better “by doing”. Learning in the interpersonal domain can also be addressed in e-learning by using specific methods. For example, interactive role playing with appropriate feedback can be used to change attitudes and </a:t>
            </a:r>
            <a:r>
              <a:rPr lang="en-US" altLang="en-US" dirty="0" err="1" smtClean="0">
                <a:latin typeface="Arial" panose="020B0604020202020204" pitchFamily="34" charset="0"/>
              </a:rPr>
              <a:t>behaviours</a:t>
            </a:r>
            <a:r>
              <a:rPr lang="en-US" altLang="en-US" dirty="0" smtClean="0">
                <a:latin typeface="Arial" panose="020B0604020202020204" pitchFamily="34" charset="0"/>
              </a:rPr>
              <a:t>.</a:t>
            </a:r>
          </a:p>
          <a:p>
            <a:endParaRPr lang="en-US" altLang="en-US" dirty="0" smtClean="0">
              <a:latin typeface="Arial" panose="020B0604020202020204" pitchFamily="34" charset="0"/>
            </a:endParaRPr>
          </a:p>
          <a:p>
            <a:r>
              <a:rPr lang="en-US" altLang="en-US" dirty="0" smtClean="0">
                <a:latin typeface="Arial" panose="020B0604020202020204" pitchFamily="34" charset="0"/>
              </a:rPr>
              <a:t>Learning domains/categories of </a:t>
            </a:r>
            <a:r>
              <a:rPr lang="en-US" altLang="en-US" dirty="0" err="1" smtClean="0">
                <a:latin typeface="Arial" panose="020B0604020202020204" pitchFamily="34" charset="0"/>
              </a:rPr>
              <a:t>lear</a:t>
            </a:r>
            <a:endParaRPr lang="en-US" altLang="en-US" dirty="0" smtClean="0">
              <a:latin typeface="Arial" panose="020B0604020202020204" pitchFamily="34" charset="0"/>
            </a:endParaRPr>
          </a:p>
          <a:p>
            <a:r>
              <a:rPr lang="en-US" altLang="en-US" dirty="0" err="1" smtClean="0">
                <a:latin typeface="Arial" panose="020B0604020202020204" pitchFamily="34" charset="0"/>
              </a:rPr>
              <a:t>ning</a:t>
            </a:r>
            <a:r>
              <a:rPr lang="en-US" altLang="en-US" dirty="0" smtClean="0">
                <a:latin typeface="Arial" panose="020B0604020202020204" pitchFamily="34" charset="0"/>
              </a:rPr>
              <a:t> outcomes</a:t>
            </a:r>
          </a:p>
          <a:p>
            <a:endParaRPr lang="en-US" altLang="en-US" dirty="0" smtClean="0">
              <a:latin typeface="Arial" panose="020B0604020202020204" pitchFamily="34" charset="0"/>
            </a:endParaRPr>
          </a:p>
          <a:p>
            <a:r>
              <a:rPr lang="en-US" altLang="en-US" dirty="0" smtClean="0">
                <a:latin typeface="Arial" panose="020B0604020202020204" pitchFamily="34" charset="0"/>
              </a:rPr>
              <a:t> Lab courses for science classes</a:t>
            </a:r>
          </a:p>
          <a:p>
            <a:r>
              <a:rPr lang="en-US" altLang="en-US" dirty="0" smtClean="0">
                <a:latin typeface="Arial" panose="020B0604020202020204" pitchFamily="34" charset="0"/>
              </a:rPr>
              <a:t>·       Vocational courses</a:t>
            </a:r>
          </a:p>
          <a:p>
            <a:r>
              <a:rPr lang="en-US" altLang="en-US" dirty="0" smtClean="0">
                <a:latin typeface="Arial" panose="020B0604020202020204" pitchFamily="34" charset="0"/>
              </a:rPr>
              <a:t>·       Physical education courses</a:t>
            </a:r>
          </a:p>
          <a:p>
            <a:r>
              <a:rPr lang="en-US" altLang="en-US" dirty="0" smtClean="0">
                <a:latin typeface="Arial" panose="020B0604020202020204" pitchFamily="34" charset="0"/>
              </a:rPr>
              <a:t>·       Training in using specified equipment such as computers, cameras, musical instruments etc.</a:t>
            </a:r>
          </a:p>
          <a:p>
            <a:r>
              <a:rPr lang="en-US" altLang="en-US" dirty="0" smtClean="0">
                <a:latin typeface="Arial" panose="020B0604020202020204" pitchFamily="34" charset="0"/>
              </a:rPr>
              <a:t>·       Performing arts</a:t>
            </a:r>
          </a:p>
          <a:p>
            <a:endParaRPr lang="en-US" altLang="en-US" dirty="0" smtClean="0">
              <a:latin typeface="Arial" panose="020B0604020202020204" pitchFamily="34" charset="0"/>
            </a:endParaRPr>
          </a:p>
          <a:p>
            <a:endParaRPr lang="en-US" altLang="en-US" dirty="0" smtClean="0">
              <a:latin typeface="Arial" panose="020B0604020202020204" pitchFamily="34" charset="0"/>
            </a:endParaRPr>
          </a:p>
          <a:p>
            <a:r>
              <a:rPr lang="en-US" altLang="en-US" dirty="0" smtClean="0">
                <a:latin typeface="Arial" panose="020B0604020202020204" pitchFamily="34" charset="0"/>
              </a:rPr>
              <a:t>Former students giving tips on how to be successful</a:t>
            </a:r>
          </a:p>
          <a:p>
            <a:r>
              <a:rPr lang="en-US" altLang="en-US" dirty="0" smtClean="0">
                <a:latin typeface="Arial" panose="020B0604020202020204" pitchFamily="34" charset="0"/>
              </a:rPr>
              <a:t>·       The instructor informing the students of the value of the course</a:t>
            </a:r>
          </a:p>
          <a:p>
            <a:r>
              <a:rPr lang="en-US" altLang="en-US" dirty="0" smtClean="0">
                <a:latin typeface="Arial" panose="020B0604020202020204" pitchFamily="34" charset="0"/>
              </a:rPr>
              <a:t>·       Professionals who are using the knowledge from the course in their lives</a:t>
            </a:r>
          </a:p>
          <a:p>
            <a:r>
              <a:rPr lang="en-US" altLang="en-US" dirty="0" smtClean="0">
                <a:latin typeface="Arial" panose="020B0604020202020204" pitchFamily="34" charset="0"/>
              </a:rPr>
              <a:t>·       An overview of the program with key support personnel and facilities visible to the student</a:t>
            </a:r>
          </a:p>
          <a:p>
            <a:r>
              <a:rPr lang="en-US" altLang="en-US" dirty="0" smtClean="0">
                <a:latin typeface="Arial" panose="020B0604020202020204" pitchFamily="34" charset="0"/>
              </a:rPr>
              <a:t>·       Streaming audio files throughout the course encouraging students and providing helpful tips</a:t>
            </a:r>
          </a:p>
          <a:p>
            <a:r>
              <a:rPr lang="en-US" altLang="en-US" dirty="0" smtClean="0">
                <a:latin typeface="Arial" panose="020B0604020202020204" pitchFamily="34" charset="0"/>
              </a:rPr>
              <a:t>·       Short video clips of the instructor explaining course content</a:t>
            </a:r>
          </a:p>
          <a:p>
            <a:endParaRPr lang="en-US" altLang="en-US" dirty="0" smtClean="0">
              <a:latin typeface="Arial" panose="020B0604020202020204" pitchFamily="34" charset="0"/>
            </a:endParaRPr>
          </a:p>
        </p:txBody>
      </p:sp>
      <p:sp>
        <p:nvSpPr>
          <p:cNvPr id="29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E8FA39F7-35C5-4585-88DA-E013DD360CFD}" type="slidenum">
              <a:rPr lang="en-US" altLang="en-US" smtClean="0"/>
              <a:pPr/>
              <a:t>10</a:t>
            </a:fld>
            <a:endParaRPr lang="en-US" altLang="en-US" smtClean="0"/>
          </a:p>
        </p:txBody>
      </p:sp>
    </p:spTree>
    <p:extLst>
      <p:ext uri="{BB962C8B-B14F-4D97-AF65-F5344CB8AC3E}">
        <p14:creationId xmlns:p14="http://schemas.microsoft.com/office/powerpoint/2010/main" val="23436597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Arial" panose="020B0604020202020204" pitchFamily="34" charset="0"/>
              </a:rPr>
              <a:t>Technological Pedagogical Content Knowledge (TPACK), attempts to capture some of the essential qualities of knowledge required by teachers for technology integration in their teaching, while addressing the complex, multifaceted and situated nature of teacher knowledge. At the heart of the TPACK framework, is the complex interplay of three primary forms of knowledge: Content (CK), Pedagogy (PK), and Technology (TK).</a:t>
            </a: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BA0AC2-FE9A-4A9B-AACF-24988A8D91FD}" type="slidenum">
              <a:rPr lang="en-US" altLang="en-US" smtClean="0"/>
              <a:pPr/>
              <a:t>11</a:t>
            </a:fld>
            <a:endParaRPr lang="en-US" altLang="en-US" smtClean="0"/>
          </a:p>
        </p:txBody>
      </p:sp>
    </p:spTree>
    <p:extLst>
      <p:ext uri="{BB962C8B-B14F-4D97-AF65-F5344CB8AC3E}">
        <p14:creationId xmlns:p14="http://schemas.microsoft.com/office/powerpoint/2010/main" val="24306145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4" name="Straight Connector 3"/>
          <p:cNvCxnSpPr/>
          <p:nvPr userDrawn="1"/>
        </p:nvCxnSpPr>
        <p:spPr>
          <a:xfrm>
            <a:off x="2057400" y="5094288"/>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2057400" y="3733801"/>
            <a:ext cx="7010400" cy="1238580"/>
          </a:xfrm>
        </p:spPr>
        <p:txBody>
          <a:bodyPr anchor="b">
            <a:noAutofit/>
          </a:bodyPr>
          <a:lstStyle>
            <a:lvl1pPr algn="l">
              <a:defRPr sz="44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057400" y="5094850"/>
            <a:ext cx="7010400" cy="788637"/>
          </a:xfrm>
        </p:spPr>
        <p:txBody>
          <a:bodyPr/>
          <a:lstStyle>
            <a:lvl1pPr marL="0" indent="0" algn="l">
              <a:buNone/>
              <a:defRPr sz="2400">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F18FEF0-F154-42CD-B625-61CBFAC30350}" type="slidenum">
              <a:rPr lang="en-US" altLang="en-US"/>
              <a:pPr>
                <a:defRPr/>
              </a:pPr>
              <a:t>‹#›</a:t>
            </a:fld>
            <a:endParaRPr lang="en-US" altLang="en-US"/>
          </a:p>
        </p:txBody>
      </p:sp>
    </p:spTree>
    <p:extLst>
      <p:ext uri="{BB962C8B-B14F-4D97-AF65-F5344CB8AC3E}">
        <p14:creationId xmlns:p14="http://schemas.microsoft.com/office/powerpoint/2010/main" val="338922420"/>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2C27B8B-3AED-411B-A0DB-F65FCB7D477C}" type="slidenum">
              <a:rPr lang="en-US" altLang="en-US"/>
              <a:pPr>
                <a:defRPr/>
              </a:pPr>
              <a:t>‹#›</a:t>
            </a:fld>
            <a:endParaRPr lang="en-US" altLang="en-US"/>
          </a:p>
        </p:txBody>
      </p:sp>
    </p:spTree>
    <p:extLst>
      <p:ext uri="{BB962C8B-B14F-4D97-AF65-F5344CB8AC3E}">
        <p14:creationId xmlns:p14="http://schemas.microsoft.com/office/powerpoint/2010/main" val="2368767281"/>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question">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0" indent="0">
              <a:buNone/>
              <a:defRPr/>
            </a:lvl1pPr>
            <a:lvl2pPr marL="457189" indent="0">
              <a:buNone/>
              <a:defRPr/>
            </a:lvl2pPr>
            <a:lvl3pPr marL="914377" indent="0">
              <a:buNone/>
              <a:defRPr/>
            </a:lvl3pPr>
            <a:lvl4pPr marL="1371566" indent="0">
              <a:buNone/>
              <a:defRPr/>
            </a:lvl4pPr>
            <a:lvl5pPr marL="1828755" indent="0">
              <a:buNone/>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759AD02-018B-4325-AD5A-9029ECA09D44}" type="slidenum">
              <a:rPr lang="en-US" altLang="en-US"/>
              <a:pPr>
                <a:defRPr/>
              </a:pPr>
              <a:t>‹#›</a:t>
            </a:fld>
            <a:endParaRPr lang="en-US" altLang="en-US"/>
          </a:p>
        </p:txBody>
      </p:sp>
    </p:spTree>
    <p:extLst>
      <p:ext uri="{BB962C8B-B14F-4D97-AF65-F5344CB8AC3E}">
        <p14:creationId xmlns:p14="http://schemas.microsoft.com/office/powerpoint/2010/main" val="2338215780"/>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p:cNvCxnSpPr/>
          <p:nvPr userDrawn="1"/>
        </p:nvCxnSpPr>
        <p:spPr>
          <a:xfrm>
            <a:off x="2057400" y="3733800"/>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2057400" y="5094288"/>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8200" y="3733800"/>
            <a:ext cx="8382000" cy="1219200"/>
          </a:xfrm>
        </p:spPr>
        <p:txBody>
          <a:bodyPr anchor="b">
            <a:normAutofit/>
          </a:bodyPr>
          <a:lstStyle>
            <a:lvl1pPr>
              <a:defRPr sz="4400">
                <a:solidFill>
                  <a:srgbClr val="6E6F6E"/>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838200" y="5105400"/>
            <a:ext cx="8305800" cy="984251"/>
          </a:xfrm>
        </p:spPr>
        <p:txBody>
          <a:bodyPr/>
          <a:lstStyle>
            <a:lvl1pPr marL="0" indent="0">
              <a:buNone/>
              <a:defRPr sz="2400">
                <a:solidFill>
                  <a:srgbClr val="6E6F6E"/>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DCC0A43-20FF-433F-BD05-A6D9E378F6AF}" type="slidenum">
              <a:rPr lang="en-US" altLang="en-US"/>
              <a:pPr>
                <a:defRPr/>
              </a:pPr>
              <a:t>‹#›</a:t>
            </a:fld>
            <a:endParaRPr lang="en-US" altLang="en-US"/>
          </a:p>
        </p:txBody>
      </p:sp>
    </p:spTree>
    <p:extLst>
      <p:ext uri="{BB962C8B-B14F-4D97-AF65-F5344CB8AC3E}">
        <p14:creationId xmlns:p14="http://schemas.microsoft.com/office/powerpoint/2010/main" val="3660872316"/>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F40D2420-DBF4-4D1C-92AD-90FA5B9A2876}" type="slidenum">
              <a:rPr lang="en-US" altLang="en-US"/>
              <a:pPr>
                <a:defRPr/>
              </a:pPr>
              <a:t>‹#›</a:t>
            </a:fld>
            <a:endParaRPr lang="en-US" altLang="en-US"/>
          </a:p>
        </p:txBody>
      </p:sp>
    </p:spTree>
    <p:extLst>
      <p:ext uri="{BB962C8B-B14F-4D97-AF65-F5344CB8AC3E}">
        <p14:creationId xmlns:p14="http://schemas.microsoft.com/office/powerpoint/2010/main" val="2202543253"/>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365125"/>
            <a:ext cx="10515600" cy="1325563"/>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6"/>
          <p:cNvSpPr>
            <a:spLocks noGrp="1"/>
          </p:cNvSpPr>
          <p:nvPr>
            <p:ph type="dt" sz="half" idx="10"/>
          </p:nvPr>
        </p:nvSpPr>
        <p:spPr/>
        <p:txBody>
          <a:bodyPr/>
          <a:lstStyle>
            <a:lvl1pPr>
              <a:defRPr/>
            </a:lvl1pPr>
          </a:lstStyle>
          <a:p>
            <a:pPr>
              <a:defRPr/>
            </a:pPr>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7931C11D-22AE-4A57-889A-6BD44D3F3FD5}" type="slidenum">
              <a:rPr lang="en-US" altLang="en-US"/>
              <a:pPr>
                <a:defRPr/>
              </a:pPr>
              <a:t>‹#›</a:t>
            </a:fld>
            <a:endParaRPr lang="en-US" altLang="en-US"/>
          </a:p>
        </p:txBody>
      </p:sp>
    </p:spTree>
    <p:extLst>
      <p:ext uri="{BB962C8B-B14F-4D97-AF65-F5344CB8AC3E}">
        <p14:creationId xmlns:p14="http://schemas.microsoft.com/office/powerpoint/2010/main" val="779050230"/>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DFCF2A36-CB8B-4A32-8F3F-304B46AA2473}" type="slidenum">
              <a:rPr lang="en-US" altLang="en-US"/>
              <a:pPr>
                <a:defRPr/>
              </a:pPr>
              <a:t>‹#›</a:t>
            </a:fld>
            <a:endParaRPr lang="en-US" altLang="en-US"/>
          </a:p>
        </p:txBody>
      </p:sp>
    </p:spTree>
    <p:extLst>
      <p:ext uri="{BB962C8B-B14F-4D97-AF65-F5344CB8AC3E}">
        <p14:creationId xmlns:p14="http://schemas.microsoft.com/office/powerpoint/2010/main" val="4132007005"/>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AC819D9-811A-4CCB-96B1-7BD23B9F7821}" type="slidenum">
              <a:rPr lang="en-US" altLang="en-US"/>
              <a:pPr>
                <a:defRPr/>
              </a:pPr>
              <a:t>‹#›</a:t>
            </a:fld>
            <a:endParaRPr lang="en-US" altLang="en-US"/>
          </a:p>
        </p:txBody>
      </p:sp>
    </p:spTree>
    <p:extLst>
      <p:ext uri="{BB962C8B-B14F-4D97-AF65-F5344CB8AC3E}">
        <p14:creationId xmlns:p14="http://schemas.microsoft.com/office/powerpoint/2010/main" val="4131403582"/>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A7135307-DBCF-499C-92A4-DB596F855FCE}" type="slidenum">
              <a:rPr lang="en-US" altLang="en-US"/>
              <a:pPr>
                <a:defRPr/>
              </a:pPr>
              <a:t>‹#›</a:t>
            </a:fld>
            <a:endParaRPr lang="en-US" altLang="en-US"/>
          </a:p>
        </p:txBody>
      </p:sp>
    </p:spTree>
    <p:extLst>
      <p:ext uri="{BB962C8B-B14F-4D97-AF65-F5344CB8AC3E}">
        <p14:creationId xmlns:p14="http://schemas.microsoft.com/office/powerpoint/2010/main" val="3895012604"/>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6"/>
            <a:ext cx="6172200" cy="4873625"/>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US" noProof="0" smtClean="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0D9812FD-94BB-40DC-9099-7943657EB736}" type="slidenum">
              <a:rPr lang="en-US" altLang="en-US"/>
              <a:pPr>
                <a:defRPr/>
              </a:pPr>
              <a:t>‹#›</a:t>
            </a:fld>
            <a:endParaRPr lang="en-US" altLang="en-US"/>
          </a:p>
        </p:txBody>
      </p:sp>
    </p:spTree>
    <p:extLst>
      <p:ext uri="{BB962C8B-B14F-4D97-AF65-F5344CB8AC3E}">
        <p14:creationId xmlns:p14="http://schemas.microsoft.com/office/powerpoint/2010/main" val="3261228989"/>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144A92F-AB86-42B2-AB18-3C1A95D6A7F5}" type="slidenum">
              <a:rPr lang="en-US" altLang="en-US"/>
              <a:pPr>
                <a:defRPr/>
              </a:pPr>
              <a:t>‹#›</a:t>
            </a:fld>
            <a:endParaRPr lang="en-US" altLang="en-US"/>
          </a:p>
        </p:txBody>
      </p:sp>
    </p:spTree>
    <p:extLst>
      <p:ext uri="{BB962C8B-B14F-4D97-AF65-F5344CB8AC3E}">
        <p14:creationId xmlns:p14="http://schemas.microsoft.com/office/powerpoint/2010/main" val="1508200302"/>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9616B02-5B7F-4ECB-903C-684A631483B9}" type="slidenum">
              <a:rPr lang="en-US" altLang="en-US"/>
              <a:pPr>
                <a:defRPr/>
              </a:pPr>
              <a:t>‹#›</a:t>
            </a:fld>
            <a:endParaRPr lang="en-US" altLang="en-US"/>
          </a:p>
        </p:txBody>
      </p:sp>
    </p:spTree>
    <p:extLst>
      <p:ext uri="{BB962C8B-B14F-4D97-AF65-F5344CB8AC3E}">
        <p14:creationId xmlns:p14="http://schemas.microsoft.com/office/powerpoint/2010/main" val="427082383"/>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a:solidFill>
                  <a:schemeClr val="tx1">
                    <a:tint val="75000"/>
                  </a:schemeClr>
                </a:solidFill>
              </a:defRPr>
            </a:lvl1pPr>
          </a:lstStyle>
          <a:p>
            <a:pPr>
              <a:defRPr/>
            </a:pPr>
            <a:fld id="{7A0C7841-87FB-47A8-B657-43CA150422A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14" r:id="rId8"/>
    <p:sldLayoutId id="2147483824" r:id="rId9"/>
    <p:sldLayoutId id="2147483825" r:id="rId10"/>
    <p:sldLayoutId id="2147483815" r:id="rId11"/>
    <p:sldLayoutId id="2147483816" r:id="rId12"/>
  </p:sldLayoutIdLst>
  <p:transition spd="slow"/>
  <p:timing>
    <p:tnLst>
      <p:par>
        <p:cTn id="1" dur="indefinite" restart="never" nodeType="tmRoot"/>
      </p:par>
    </p:tnLst>
  </p:timing>
  <p:txStyles>
    <p:titleStyle>
      <a:lvl1pPr algn="l" defTabSz="912813" rtl="0" eaLnBrk="0" fontAlgn="base" hangingPunct="0">
        <a:lnSpc>
          <a:spcPct val="90000"/>
        </a:lnSpc>
        <a:spcBef>
          <a:spcPct val="0"/>
        </a:spcBef>
        <a:spcAft>
          <a:spcPct val="0"/>
        </a:spcAft>
        <a:defRPr sz="4400" kern="1200">
          <a:solidFill>
            <a:srgbClr val="4679BD"/>
          </a:solidFill>
          <a:latin typeface="Stone Sans ITC Std Medium" panose="02000603050000020004" pitchFamily="50" charset="0"/>
          <a:ea typeface="+mj-ea"/>
          <a:cs typeface="+mj-cs"/>
        </a:defRPr>
      </a:lvl1pPr>
      <a:lvl2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2pPr>
      <a:lvl3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3pPr>
      <a:lvl4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4pPr>
      <a:lvl5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5pPr>
      <a:lvl6pPr marL="4572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6pPr>
      <a:lvl7pPr marL="9144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7pPr>
      <a:lvl8pPr marL="13716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8pPr>
      <a:lvl9pPr marL="18288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kern="1200">
          <a:solidFill>
            <a:srgbClr val="6E6F6E"/>
          </a:solidFill>
          <a:latin typeface="Stone Sans ITC Std Medium" panose="02000603050000020004" pitchFamily="50" charset="0"/>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kern="1200">
          <a:solidFill>
            <a:srgbClr val="6E6F6E"/>
          </a:solidFill>
          <a:latin typeface="Stone Sans ITC Std Medium" panose="02000603050000020004" pitchFamily="50" charset="0"/>
          <a:ea typeface="+mn-ea"/>
          <a:cs typeface="+mn-cs"/>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kern="1200">
          <a:solidFill>
            <a:srgbClr val="6E6F6E"/>
          </a:solidFill>
          <a:latin typeface="Stone Sans ITC Std Medium" panose="02000603050000020004" pitchFamily="50" charset="0"/>
          <a:ea typeface="+mn-ea"/>
          <a:cs typeface="+mn-cs"/>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kbc.co.ke/world-javelin-champion-yego-defend-title/"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2057400" y="3733800"/>
            <a:ext cx="7010400" cy="1238250"/>
          </a:xfrm>
        </p:spPr>
        <p:txBody>
          <a:bodyPr/>
          <a:lstStyle/>
          <a:p>
            <a:pPr eaLnBrk="1" hangingPunct="1"/>
            <a:r>
              <a:rPr lang="en-US" altLang="en-US" smtClean="0"/>
              <a:t>eLearning Design</a:t>
            </a:r>
          </a:p>
        </p:txBody>
      </p:sp>
      <p:sp>
        <p:nvSpPr>
          <p:cNvPr id="12291" name="Subtitle 2"/>
          <p:cNvSpPr>
            <a:spLocks noGrp="1"/>
          </p:cNvSpPr>
          <p:nvPr>
            <p:ph type="subTitle" idx="1"/>
          </p:nvPr>
        </p:nvSpPr>
        <p:spPr>
          <a:xfrm>
            <a:off x="2057400" y="5094288"/>
            <a:ext cx="7010400" cy="788987"/>
          </a:xfrm>
        </p:spPr>
        <p:txBody>
          <a:bodyPr/>
          <a:lstStyle/>
          <a:p>
            <a:pPr eaLnBrk="1" hangingPunct="1"/>
            <a:r>
              <a:rPr lang="en-US" altLang="en-US" smtClean="0"/>
              <a:t>INTRODUCTION</a:t>
            </a:r>
          </a:p>
          <a:p>
            <a:pPr eaLnBrk="1" hangingPunct="1"/>
            <a:r>
              <a:rPr lang="en-US" altLang="en-US" sz="1600" smtClean="0"/>
              <a:t>Presenter: Melisa Achoko Allela</a:t>
            </a:r>
          </a:p>
          <a:p>
            <a:pPr eaLnBrk="1" hangingPunct="1"/>
            <a:endParaRPr lang="en-US" altLang="en-US" smtClean="0"/>
          </a:p>
        </p:txBody>
      </p:sp>
      <p:pic>
        <p:nvPicPr>
          <p:cNvPr id="12292" name="Audio 1">
            <a:hlinkClick r:id="" action="ppaction://media"/>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0" y="60960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n-US" altLang="en-US" smtClean="0"/>
              <a:t>eLearning</a:t>
            </a:r>
          </a:p>
        </p:txBody>
      </p:sp>
      <p:sp>
        <p:nvSpPr>
          <p:cNvPr id="13315" name="Content Placeholder 2"/>
          <p:cNvSpPr>
            <a:spLocks noGrp="1"/>
          </p:cNvSpPr>
          <p:nvPr>
            <p:ph idx="1"/>
          </p:nvPr>
        </p:nvSpPr>
        <p:spPr/>
        <p:txBody>
          <a:bodyPr/>
          <a:lstStyle/>
          <a:p>
            <a:pPr marL="0" indent="0" eaLnBrk="1" hangingPunct="1">
              <a:buFont typeface="Arial" panose="020B0604020202020204" pitchFamily="34" charset="0"/>
              <a:buNone/>
            </a:pPr>
            <a:r>
              <a:rPr lang="en-US" altLang="en-US" smtClean="0"/>
              <a:t>The use of information and communication technologies (ICTs) to expand access to education and to enhance and transform teaching and learning. </a:t>
            </a:r>
          </a:p>
          <a:p>
            <a:pPr marL="0" indent="0" eaLnBrk="1" hangingPunct="1">
              <a:buFont typeface="Arial" panose="020B0604020202020204" pitchFamily="34" charset="0"/>
              <a:buNone/>
            </a:pPr>
            <a:endParaRPr lang="en-US" altLang="en-US" smtClean="0"/>
          </a:p>
        </p:txBody>
      </p:sp>
      <p:sp>
        <p:nvSpPr>
          <p:cNvPr id="21" name="TextBox 20"/>
          <p:cNvSpPr txBox="1"/>
          <p:nvPr/>
        </p:nvSpPr>
        <p:spPr>
          <a:xfrm>
            <a:off x="3810000" y="4813300"/>
            <a:ext cx="7375525" cy="584200"/>
          </a:xfrm>
          <a:prstGeom prst="rect">
            <a:avLst/>
          </a:prstGeom>
          <a:noFill/>
        </p:spPr>
        <p:txBody>
          <a:bodyPr>
            <a:spAutoFit/>
          </a:bodyPr>
          <a:lstStyle/>
          <a:p>
            <a:pPr algn="r">
              <a:defRPr/>
            </a:pPr>
            <a:r>
              <a:rPr lang="en-US" sz="1600" dirty="0">
                <a:latin typeface="Stone Sans ITC Std Medium" panose="02000603050000020004" pitchFamily="50" charset="0"/>
              </a:rPr>
              <a:t>Issues in E-Learning &amp; Distance Education Video Series www.col.org/videos What is eLearning?</a:t>
            </a:r>
            <a:endParaRPr lang="en-US" sz="1600" dirty="0">
              <a:solidFill>
                <a:schemeClr val="bg2">
                  <a:lumMod val="50000"/>
                </a:schemeClr>
              </a:solidFill>
              <a:latin typeface="Stone Sans ITC Std Medium" panose="02000603050000020004" pitchFamily="50" charset="0"/>
            </a:endParaRP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US" altLang="en-US" smtClean="0"/>
              <a:t>eLearning continuum</a:t>
            </a:r>
          </a:p>
        </p:txBody>
      </p:sp>
      <p:sp>
        <p:nvSpPr>
          <p:cNvPr id="4" name="Left-Right Arrow 3"/>
          <p:cNvSpPr/>
          <p:nvPr/>
        </p:nvSpPr>
        <p:spPr bwMode="auto">
          <a:xfrm>
            <a:off x="990600" y="2382838"/>
            <a:ext cx="9982200" cy="762000"/>
          </a:xfrm>
          <a:prstGeom prst="leftRightArrow">
            <a:avLst/>
          </a:prstGeom>
          <a:gradFill flip="none" rotWithShape="1">
            <a:gsLst>
              <a:gs pos="0">
                <a:srgbClr val="4679BD"/>
              </a:gs>
              <a:gs pos="74000">
                <a:schemeClr val="accent1">
                  <a:lumMod val="45000"/>
                  <a:lumOff val="55000"/>
                </a:schemeClr>
              </a:gs>
              <a:gs pos="83000">
                <a:schemeClr val="accent1">
                  <a:lumMod val="45000"/>
                  <a:lumOff val="55000"/>
                </a:schemeClr>
              </a:gs>
              <a:gs pos="100000">
                <a:schemeClr val="accent1">
                  <a:lumMod val="30000"/>
                  <a:lumOff val="7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7" name="Straight Connector 6"/>
          <p:cNvCxnSpPr/>
          <p:nvPr/>
        </p:nvCxnSpPr>
        <p:spPr bwMode="auto">
          <a:xfrm>
            <a:off x="3638550" y="1785938"/>
            <a:ext cx="0" cy="2187575"/>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auto">
          <a:xfrm>
            <a:off x="8001000" y="1779588"/>
            <a:ext cx="0" cy="2189162"/>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grpSp>
        <p:nvGrpSpPr>
          <p:cNvPr id="3" name="Group 2"/>
          <p:cNvGrpSpPr>
            <a:grpSpLocks/>
          </p:cNvGrpSpPr>
          <p:nvPr/>
        </p:nvGrpSpPr>
        <p:grpSpPr bwMode="auto">
          <a:xfrm>
            <a:off x="0" y="1787525"/>
            <a:ext cx="3505200" cy="2057400"/>
            <a:chOff x="0" y="1787525"/>
            <a:chExt cx="3505200" cy="2057400"/>
          </a:xfrm>
        </p:grpSpPr>
        <p:sp>
          <p:nvSpPr>
            <p:cNvPr id="9" name="TextBox 8"/>
            <p:cNvSpPr txBox="1"/>
            <p:nvPr/>
          </p:nvSpPr>
          <p:spPr bwMode="auto">
            <a:xfrm>
              <a:off x="0" y="1787525"/>
              <a:ext cx="3505200" cy="461963"/>
            </a:xfrm>
            <a:prstGeom prst="rect">
              <a:avLst/>
            </a:prstGeom>
            <a:noFill/>
          </p:spPr>
          <p:txBody>
            <a:bodyPr>
              <a:spAutoFit/>
            </a:bodyPr>
            <a:lstStyle/>
            <a:p>
              <a:pPr algn="ctr">
                <a:defRPr/>
              </a:pPr>
              <a:r>
                <a:rPr lang="en-US" dirty="0">
                  <a:solidFill>
                    <a:schemeClr val="bg2">
                      <a:lumMod val="50000"/>
                    </a:schemeClr>
                  </a:solidFill>
                  <a:latin typeface="Stone Sans ITC Std Medium" panose="02000603050000020004" pitchFamily="50" charset="0"/>
                </a:rPr>
                <a:t>Face-to-Face</a:t>
              </a:r>
            </a:p>
          </p:txBody>
        </p:sp>
        <p:sp>
          <p:nvSpPr>
            <p:cNvPr id="17" name="TextBox 16"/>
            <p:cNvSpPr txBox="1"/>
            <p:nvPr/>
          </p:nvSpPr>
          <p:spPr bwMode="auto">
            <a:xfrm>
              <a:off x="990600" y="3198813"/>
              <a:ext cx="2514600" cy="646112"/>
            </a:xfrm>
            <a:prstGeom prst="rect">
              <a:avLst/>
            </a:prstGeom>
            <a:noFill/>
          </p:spPr>
          <p:txBody>
            <a:bodyPr>
              <a:spAutoFit/>
            </a:bodyPr>
            <a:lstStyle/>
            <a:p>
              <a:pPr algn="ctr">
                <a:defRPr/>
              </a:pPr>
              <a:r>
                <a:rPr lang="en-US" sz="1200" dirty="0">
                  <a:solidFill>
                    <a:schemeClr val="bg2">
                      <a:lumMod val="50000"/>
                    </a:schemeClr>
                  </a:solidFill>
                  <a:latin typeface="Stone Sans ITC Std Medium" panose="02000603050000020004" pitchFamily="50" charset="0"/>
                </a:rPr>
                <a:t>technology is used primarily to enhance the face-to-face teaching</a:t>
              </a:r>
            </a:p>
            <a:p>
              <a:pPr algn="ctr">
                <a:defRPr/>
              </a:pPr>
              <a:endParaRPr lang="en-US" sz="1200" dirty="0">
                <a:solidFill>
                  <a:schemeClr val="bg2">
                    <a:lumMod val="50000"/>
                  </a:schemeClr>
                </a:solidFill>
                <a:latin typeface="Stone Sans ITC Std Medium" panose="02000603050000020004" pitchFamily="50" charset="0"/>
              </a:endParaRPr>
            </a:p>
          </p:txBody>
        </p:sp>
      </p:grpSp>
      <p:grpSp>
        <p:nvGrpSpPr>
          <p:cNvPr id="6" name="Group 5"/>
          <p:cNvGrpSpPr>
            <a:grpSpLocks/>
          </p:cNvGrpSpPr>
          <p:nvPr/>
        </p:nvGrpSpPr>
        <p:grpSpPr bwMode="auto">
          <a:xfrm>
            <a:off x="4114800" y="1785938"/>
            <a:ext cx="3505200" cy="2101850"/>
            <a:chOff x="4114800" y="1785938"/>
            <a:chExt cx="3505200" cy="2101850"/>
          </a:xfrm>
        </p:grpSpPr>
        <p:sp>
          <p:nvSpPr>
            <p:cNvPr id="8" name="TextBox 7"/>
            <p:cNvSpPr txBox="1"/>
            <p:nvPr/>
          </p:nvSpPr>
          <p:spPr bwMode="auto">
            <a:xfrm>
              <a:off x="4114800" y="1785938"/>
              <a:ext cx="3505200" cy="461962"/>
            </a:xfrm>
            <a:prstGeom prst="rect">
              <a:avLst/>
            </a:prstGeom>
            <a:noFill/>
          </p:spPr>
          <p:txBody>
            <a:bodyPr>
              <a:spAutoFit/>
            </a:bodyPr>
            <a:lstStyle/>
            <a:p>
              <a:pPr algn="ctr">
                <a:defRPr/>
              </a:pPr>
              <a:r>
                <a:rPr lang="en-US" dirty="0">
                  <a:solidFill>
                    <a:schemeClr val="bg2">
                      <a:lumMod val="50000"/>
                    </a:schemeClr>
                  </a:solidFill>
                  <a:latin typeface="Stone Sans ITC Std Medium" panose="02000603050000020004" pitchFamily="50" charset="0"/>
                </a:rPr>
                <a:t>Blended Learning</a:t>
              </a:r>
            </a:p>
          </p:txBody>
        </p:sp>
        <p:sp>
          <p:nvSpPr>
            <p:cNvPr id="20" name="TextBox 19"/>
            <p:cNvSpPr txBox="1"/>
            <p:nvPr/>
          </p:nvSpPr>
          <p:spPr bwMode="auto">
            <a:xfrm>
              <a:off x="4252913" y="3241675"/>
              <a:ext cx="2514600" cy="646113"/>
            </a:xfrm>
            <a:prstGeom prst="rect">
              <a:avLst/>
            </a:prstGeom>
            <a:noFill/>
          </p:spPr>
          <p:txBody>
            <a:bodyPr>
              <a:spAutoFit/>
            </a:bodyPr>
            <a:lstStyle/>
            <a:p>
              <a:pPr algn="ctr">
                <a:defRPr/>
              </a:pPr>
              <a:r>
                <a:rPr lang="en-US" sz="1200" dirty="0">
                  <a:solidFill>
                    <a:schemeClr val="bg2">
                      <a:lumMod val="50000"/>
                    </a:schemeClr>
                  </a:solidFill>
                  <a:latin typeface="Stone Sans ITC Std Medium" panose="02000603050000020004" pitchFamily="50" charset="0"/>
                </a:rPr>
                <a:t>technology is used to deliver teaching and facilitate learning</a:t>
              </a:r>
            </a:p>
            <a:p>
              <a:pPr algn="ctr">
                <a:defRPr/>
              </a:pPr>
              <a:endParaRPr lang="en-US" sz="1200" dirty="0">
                <a:solidFill>
                  <a:schemeClr val="bg2">
                    <a:lumMod val="50000"/>
                  </a:schemeClr>
                </a:solidFill>
                <a:latin typeface="Stone Sans ITC Std Medium" panose="02000603050000020004" pitchFamily="50" charset="0"/>
              </a:endParaRPr>
            </a:p>
          </p:txBody>
        </p:sp>
      </p:grpSp>
      <p:grpSp>
        <p:nvGrpSpPr>
          <p:cNvPr id="11" name="Group 10"/>
          <p:cNvGrpSpPr>
            <a:grpSpLocks/>
          </p:cNvGrpSpPr>
          <p:nvPr/>
        </p:nvGrpSpPr>
        <p:grpSpPr bwMode="auto">
          <a:xfrm>
            <a:off x="8382000" y="1785938"/>
            <a:ext cx="2603500" cy="2136775"/>
            <a:chOff x="8382000" y="1785938"/>
            <a:chExt cx="2603500" cy="2136775"/>
          </a:xfrm>
        </p:grpSpPr>
        <p:sp>
          <p:nvSpPr>
            <p:cNvPr id="10" name="TextBox 9"/>
            <p:cNvSpPr txBox="1"/>
            <p:nvPr/>
          </p:nvSpPr>
          <p:spPr bwMode="auto">
            <a:xfrm>
              <a:off x="8382000" y="1785938"/>
              <a:ext cx="2209800" cy="708025"/>
            </a:xfrm>
            <a:prstGeom prst="rect">
              <a:avLst/>
            </a:prstGeom>
            <a:noFill/>
          </p:spPr>
          <p:txBody>
            <a:bodyPr>
              <a:spAutoFit/>
            </a:bodyPr>
            <a:lstStyle/>
            <a:p>
              <a:pPr algn="ctr">
                <a:defRPr/>
              </a:pPr>
              <a:r>
                <a:rPr lang="en-US" sz="2000" dirty="0">
                  <a:solidFill>
                    <a:schemeClr val="bg2">
                      <a:lumMod val="50000"/>
                    </a:schemeClr>
                  </a:solidFill>
                  <a:latin typeface="Stone Sans ITC Std Medium" panose="02000603050000020004" pitchFamily="50" charset="0"/>
                </a:rPr>
                <a:t>Online/Distance Learning</a:t>
              </a:r>
            </a:p>
          </p:txBody>
        </p:sp>
        <p:sp>
          <p:nvSpPr>
            <p:cNvPr id="21" name="TextBox 20"/>
            <p:cNvSpPr txBox="1"/>
            <p:nvPr/>
          </p:nvSpPr>
          <p:spPr>
            <a:xfrm>
              <a:off x="8470900" y="3276600"/>
              <a:ext cx="2514600" cy="646113"/>
            </a:xfrm>
            <a:prstGeom prst="rect">
              <a:avLst/>
            </a:prstGeom>
            <a:noFill/>
          </p:spPr>
          <p:txBody>
            <a:bodyPr>
              <a:spAutoFit/>
            </a:bodyPr>
            <a:lstStyle/>
            <a:p>
              <a:pPr algn="ctr">
                <a:defRPr/>
              </a:pPr>
              <a:r>
                <a:rPr lang="en-US" sz="1200" dirty="0">
                  <a:solidFill>
                    <a:schemeClr val="bg2">
                      <a:lumMod val="50000"/>
                    </a:schemeClr>
                  </a:solidFill>
                  <a:latin typeface="Stone Sans ITC Std Medium" panose="02000603050000020004" pitchFamily="50" charset="0"/>
                </a:rPr>
                <a:t>technology is used to replace face-to-face teaching</a:t>
              </a:r>
            </a:p>
            <a:p>
              <a:pPr algn="ctr">
                <a:defRPr/>
              </a:pPr>
              <a:endParaRPr lang="en-US" sz="1200" dirty="0">
                <a:solidFill>
                  <a:schemeClr val="bg2">
                    <a:lumMod val="50000"/>
                  </a:schemeClr>
                </a:solidFill>
                <a:latin typeface="Stone Sans ITC Std Medium" panose="02000603050000020004" pitchFamily="50" charset="0"/>
              </a:endParaRPr>
            </a:p>
          </p:txBody>
        </p:sp>
      </p:grpSp>
      <p:sp>
        <p:nvSpPr>
          <p:cNvPr id="18" name="TextBox 17"/>
          <p:cNvSpPr txBox="1"/>
          <p:nvPr/>
        </p:nvSpPr>
        <p:spPr>
          <a:xfrm>
            <a:off x="3810000" y="4813300"/>
            <a:ext cx="7375525" cy="830263"/>
          </a:xfrm>
          <a:prstGeom prst="rect">
            <a:avLst/>
          </a:prstGeom>
          <a:noFill/>
        </p:spPr>
        <p:txBody>
          <a:bodyPr>
            <a:spAutoFit/>
          </a:bodyPr>
          <a:lstStyle/>
          <a:p>
            <a:pPr algn="r">
              <a:defRPr/>
            </a:pPr>
            <a:r>
              <a:rPr lang="en-US" sz="1600" dirty="0">
                <a:latin typeface="Stone Sans ITC Std Medium" panose="02000603050000020004" pitchFamily="50" charset="0"/>
              </a:rPr>
              <a:t>Issues in E-Learning &amp; Distance Education Video Series www.col.org/videos What is eLearning?</a:t>
            </a:r>
          </a:p>
          <a:p>
            <a:pPr algn="r">
              <a:defRPr/>
            </a:pPr>
            <a:r>
              <a:rPr lang="en-US" sz="1600" dirty="0"/>
              <a:t>Mark Bullen</a:t>
            </a:r>
            <a:endParaRPr lang="en-US" sz="1600" dirty="0">
              <a:solidFill>
                <a:schemeClr val="bg2">
                  <a:lumMod val="50000"/>
                </a:schemeClr>
              </a:solidFill>
              <a:latin typeface="Stone Sans ITC Std Medium" panose="02000603050000020004" pitchFamily="50"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goopen.no/wp-content/uploads/2015/05/slide_w1_8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075" y="1690688"/>
            <a:ext cx="582930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itle 1"/>
          <p:cNvSpPr>
            <a:spLocks noGrp="1"/>
          </p:cNvSpPr>
          <p:nvPr>
            <p:ph type="title"/>
          </p:nvPr>
        </p:nvSpPr>
        <p:spPr/>
        <p:txBody>
          <a:bodyPr/>
          <a:lstStyle/>
          <a:p>
            <a:r>
              <a:rPr lang="en-US" altLang="en-US" smtClean="0"/>
              <a:t>eLearning and Open Education</a:t>
            </a:r>
          </a:p>
        </p:txBody>
      </p:sp>
      <p:sp>
        <p:nvSpPr>
          <p:cNvPr id="17412" name="Content Placeholder 2"/>
          <p:cNvSpPr>
            <a:spLocks noGrp="1"/>
          </p:cNvSpPr>
          <p:nvPr>
            <p:ph idx="1"/>
          </p:nvPr>
        </p:nvSpPr>
        <p:spPr>
          <a:xfrm>
            <a:off x="6705600" y="1825625"/>
            <a:ext cx="4648200" cy="4351338"/>
          </a:xfrm>
        </p:spPr>
        <p:txBody>
          <a:bodyPr/>
          <a:lstStyle/>
          <a:p>
            <a:pPr marL="0" indent="0">
              <a:buFont typeface="Arial" panose="020B0604020202020204" pitchFamily="34" charset="0"/>
              <a:buNone/>
            </a:pPr>
            <a:r>
              <a:rPr lang="en-US" altLang="en-US" smtClean="0"/>
              <a:t>Open education is based on the idea that: </a:t>
            </a:r>
          </a:p>
          <a:p>
            <a:pPr marL="0" indent="0">
              <a:buFont typeface="Arial" panose="020B0604020202020204" pitchFamily="34" charset="0"/>
              <a:buNone/>
            </a:pPr>
            <a:r>
              <a:rPr lang="en-US" altLang="en-US" sz="1800" i="1" smtClean="0"/>
              <a:t>“knowledge should be free and open to use and reuse; that collaboration should be easier, not harder; that people should receive credit and kudos for contributing to education and research; and that concepts and ideas are linked in unusual and surprising ways and not in the simple linear forms that today’s textbooks present”. </a:t>
            </a:r>
          </a:p>
        </p:txBody>
      </p:sp>
      <p:sp>
        <p:nvSpPr>
          <p:cNvPr id="4" name="TextBox 3"/>
          <p:cNvSpPr txBox="1"/>
          <p:nvPr/>
        </p:nvSpPr>
        <p:spPr>
          <a:xfrm>
            <a:off x="6556375" y="4813300"/>
            <a:ext cx="4629150" cy="584200"/>
          </a:xfrm>
          <a:prstGeom prst="rect">
            <a:avLst/>
          </a:prstGeom>
          <a:noFill/>
        </p:spPr>
        <p:txBody>
          <a:bodyPr>
            <a:spAutoFit/>
          </a:bodyPr>
          <a:lstStyle/>
          <a:p>
            <a:pPr algn="r">
              <a:defRPr/>
            </a:pPr>
            <a:r>
              <a:rPr lang="en-US" sz="1600" dirty="0">
                <a:solidFill>
                  <a:schemeClr val="bg2">
                    <a:lumMod val="25000"/>
                  </a:schemeClr>
                </a:solidFill>
                <a:latin typeface="Stone Sans ITC Std Medium" panose="02000603050000020004" pitchFamily="50" charset="0"/>
              </a:rPr>
              <a:t>Richard </a:t>
            </a:r>
            <a:r>
              <a:rPr lang="en-US" sz="1600" dirty="0" err="1">
                <a:solidFill>
                  <a:schemeClr val="bg2">
                    <a:lumMod val="25000"/>
                  </a:schemeClr>
                </a:solidFill>
                <a:latin typeface="Stone Sans ITC Std Medium" panose="02000603050000020004" pitchFamily="50" charset="0"/>
              </a:rPr>
              <a:t>Baraniuk</a:t>
            </a:r>
            <a:endParaRPr lang="en-US" sz="1600" dirty="0">
              <a:solidFill>
                <a:schemeClr val="bg2">
                  <a:lumMod val="25000"/>
                </a:schemeClr>
              </a:solidFill>
              <a:latin typeface="Stone Sans ITC Std Medium" panose="02000603050000020004" pitchFamily="50" charset="0"/>
            </a:endParaRPr>
          </a:p>
          <a:p>
            <a:pPr algn="r">
              <a:defRPr/>
            </a:pPr>
            <a:r>
              <a:rPr lang="en-US" sz="1600" dirty="0">
                <a:solidFill>
                  <a:schemeClr val="bg2">
                    <a:lumMod val="25000"/>
                  </a:schemeClr>
                </a:solidFill>
                <a:latin typeface="Stone Sans ITC Std Medium" panose="02000603050000020004" pitchFamily="50" charset="0"/>
              </a:rPr>
              <a:t>Co-Founder Open Education Movement</a:t>
            </a: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altLang="en-US" smtClean="0"/>
              <a:t>eLearning and Open Education</a:t>
            </a:r>
          </a:p>
        </p:txBody>
      </p:sp>
      <p:sp>
        <p:nvSpPr>
          <p:cNvPr id="19459" name="Content Placeholder 2"/>
          <p:cNvSpPr>
            <a:spLocks noGrp="1"/>
          </p:cNvSpPr>
          <p:nvPr>
            <p:ph idx="1"/>
          </p:nvPr>
        </p:nvSpPr>
        <p:spPr>
          <a:xfrm>
            <a:off x="6705600" y="1825625"/>
            <a:ext cx="4648200" cy="4351338"/>
          </a:xfrm>
        </p:spPr>
        <p:txBody>
          <a:bodyPr/>
          <a:lstStyle/>
          <a:p>
            <a:r>
              <a:rPr lang="en-US" altLang="en-US" smtClean="0"/>
              <a:t>freely accessible</a:t>
            </a:r>
          </a:p>
          <a:p>
            <a:r>
              <a:rPr lang="en-US" altLang="en-US" smtClean="0"/>
              <a:t>openly licensed documents and media that are useful for teaching, learning, and assessing as well as for research purposes.</a:t>
            </a:r>
            <a:endParaRPr lang="en-US" altLang="en-US" sz="1800" i="1" smtClean="0"/>
          </a:p>
        </p:txBody>
      </p:sp>
      <p:sp>
        <p:nvSpPr>
          <p:cNvPr id="4" name="TextBox 3"/>
          <p:cNvSpPr txBox="1"/>
          <p:nvPr/>
        </p:nvSpPr>
        <p:spPr>
          <a:xfrm>
            <a:off x="6556375" y="4813300"/>
            <a:ext cx="4629150" cy="584200"/>
          </a:xfrm>
          <a:prstGeom prst="rect">
            <a:avLst/>
          </a:prstGeom>
          <a:noFill/>
        </p:spPr>
        <p:txBody>
          <a:bodyPr>
            <a:spAutoFit/>
          </a:bodyPr>
          <a:lstStyle/>
          <a:p>
            <a:pPr algn="r">
              <a:defRPr/>
            </a:pPr>
            <a:endParaRPr lang="en-US" sz="1600" dirty="0">
              <a:solidFill>
                <a:schemeClr val="bg2">
                  <a:lumMod val="25000"/>
                </a:schemeClr>
              </a:solidFill>
              <a:latin typeface="Stone Sans ITC Std Medium" panose="02000603050000020004" pitchFamily="50" charset="0"/>
            </a:endParaRPr>
          </a:p>
          <a:p>
            <a:pPr algn="r">
              <a:defRPr/>
            </a:pPr>
            <a:r>
              <a:rPr lang="en-US" sz="1600" dirty="0">
                <a:solidFill>
                  <a:schemeClr val="bg2">
                    <a:lumMod val="25000"/>
                  </a:schemeClr>
                </a:solidFill>
                <a:latin typeface="Stone Sans ITC Std Medium" panose="02000603050000020004" pitchFamily="50" charset="0"/>
              </a:rPr>
              <a:t>http://www.goopen.no/timeline/</a:t>
            </a:r>
          </a:p>
        </p:txBody>
      </p:sp>
      <p:pic>
        <p:nvPicPr>
          <p:cNvPr id="19461" name="Picture 4" descr="Open Resources for English Language Teaching (ORELT) Port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600200"/>
            <a:ext cx="14763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extBox 4"/>
          <p:cNvSpPr txBox="1">
            <a:spLocks noChangeArrowheads="1"/>
          </p:cNvSpPr>
          <p:nvPr/>
        </p:nvSpPr>
        <p:spPr bwMode="auto">
          <a:xfrm>
            <a:off x="2162175" y="1876425"/>
            <a:ext cx="243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1400">
                <a:latin typeface="Stone Sans ITC Std Medium" panose="02000603050000020004" pitchFamily="50" charset="0"/>
              </a:rPr>
              <a:t>Open Resource for English Language Teaching</a:t>
            </a:r>
          </a:p>
        </p:txBody>
      </p:sp>
      <p:pic>
        <p:nvPicPr>
          <p:cNvPr id="19463"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4375" y="3362325"/>
            <a:ext cx="15240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87600" y="3395663"/>
            <a:ext cx="1374775" cy="158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18" descr="https://h5p.org/sites/default/files/h5p-logo-black-1000px.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4411663"/>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Picture 1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843338" y="2774950"/>
            <a:ext cx="1809750"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
          <p:cNvSpPr>
            <a:spLocks noGrp="1"/>
          </p:cNvSpPr>
          <p:nvPr>
            <p:ph idx="1"/>
          </p:nvPr>
        </p:nvSpPr>
        <p:spPr/>
        <p:txBody>
          <a:bodyPr/>
          <a:lstStyle/>
          <a:p>
            <a:pPr marL="514350" indent="-514350">
              <a:buFont typeface="Calibri Light" panose="020F0302020204030204" pitchFamily="34" charset="0"/>
              <a:buAutoNum type="arabicPeriod"/>
            </a:pPr>
            <a:r>
              <a:rPr lang="en-US" altLang="en-US" smtClean="0"/>
              <a:t>need to know the benefits of learning (why they have to learn something)</a:t>
            </a:r>
          </a:p>
          <a:p>
            <a:pPr marL="514350" indent="-514350">
              <a:buFont typeface="Calibri Light" panose="020F0302020204030204" pitchFamily="34" charset="0"/>
              <a:buAutoNum type="arabicPeriod"/>
            </a:pPr>
            <a:r>
              <a:rPr lang="en-US" altLang="en-US" smtClean="0"/>
              <a:t>like to learn experientially</a:t>
            </a:r>
          </a:p>
          <a:p>
            <a:pPr marL="514350" indent="-514350">
              <a:buFont typeface="Calibri Light" panose="020F0302020204030204" pitchFamily="34" charset="0"/>
              <a:buAutoNum type="arabicPeriod"/>
            </a:pPr>
            <a:r>
              <a:rPr lang="en-US" altLang="en-US" smtClean="0"/>
              <a:t>approach learning as problem-solving</a:t>
            </a:r>
          </a:p>
          <a:p>
            <a:pPr marL="514350" indent="-514350">
              <a:buFont typeface="Calibri Light" panose="020F0302020204030204" pitchFamily="34" charset="0"/>
              <a:buAutoNum type="arabicPeriod"/>
            </a:pPr>
            <a:r>
              <a:rPr lang="en-US" altLang="en-US" smtClean="0"/>
              <a:t>learn better where they can see the immediate value and application of content</a:t>
            </a:r>
          </a:p>
          <a:p>
            <a:pPr marL="514350" indent="-514350">
              <a:buFont typeface="Calibri Light" panose="020F0302020204030204" pitchFamily="34" charset="0"/>
              <a:buAutoNum type="arabicPeriod"/>
            </a:pPr>
            <a:r>
              <a:rPr lang="en-US" altLang="en-US" smtClean="0"/>
              <a:t>prefer to study at a time, place and pace convenient for them</a:t>
            </a:r>
          </a:p>
        </p:txBody>
      </p:sp>
      <p:pic>
        <p:nvPicPr>
          <p:cNvPr id="21507" name="Picture 6" descr="Board, Chalk, Training, Skills, Teaching, Concep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57200"/>
            <a:ext cx="12192000" cy="81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itle 1"/>
          <p:cNvSpPr>
            <a:spLocks noGrp="1"/>
          </p:cNvSpPr>
          <p:nvPr>
            <p:ph type="title"/>
          </p:nvPr>
        </p:nvSpPr>
        <p:spPr>
          <a:xfrm>
            <a:off x="838200" y="5334000"/>
            <a:ext cx="10515600" cy="1325563"/>
          </a:xfrm>
        </p:spPr>
        <p:txBody>
          <a:bodyPr/>
          <a:lstStyle/>
          <a:p>
            <a:pPr algn="ctr"/>
            <a:r>
              <a:rPr lang="en-US" altLang="en-US" sz="2800" smtClean="0">
                <a:solidFill>
                  <a:schemeClr val="bg1"/>
                </a:solidFill>
              </a:rPr>
              <a:t>eLearning and Adult Learners</a:t>
            </a: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267200" y="381000"/>
            <a:ext cx="7073900" cy="1325563"/>
          </a:xfrm>
        </p:spPr>
        <p:txBody>
          <a:bodyPr/>
          <a:lstStyle/>
          <a:p>
            <a:r>
              <a:rPr lang="en-US" altLang="en-US" smtClean="0"/>
              <a:t>Scenario</a:t>
            </a:r>
          </a:p>
        </p:txBody>
      </p:sp>
      <p:sp>
        <p:nvSpPr>
          <p:cNvPr id="23555" name="Content Placeholder 2"/>
          <p:cNvSpPr>
            <a:spLocks noGrp="1"/>
          </p:cNvSpPr>
          <p:nvPr>
            <p:ph idx="1"/>
          </p:nvPr>
        </p:nvSpPr>
        <p:spPr>
          <a:xfrm>
            <a:off x="4267200" y="1825625"/>
            <a:ext cx="7086600" cy="4351338"/>
          </a:xfrm>
        </p:spPr>
        <p:txBody>
          <a:bodyPr/>
          <a:lstStyle/>
          <a:p>
            <a:pPr marL="0" indent="0">
              <a:buFont typeface="Arial" panose="020B0604020202020204" pitchFamily="34" charset="0"/>
              <a:buNone/>
            </a:pPr>
            <a:r>
              <a:rPr lang="en-US" altLang="en-US" sz="2000" smtClean="0"/>
              <a:t>Idris is a principal at a local Teacher Training College. The college provides training to Junior Secondary School teachers from several parts of the country.  </a:t>
            </a:r>
          </a:p>
          <a:p>
            <a:pPr marL="0" indent="0">
              <a:buFont typeface="Arial" panose="020B0604020202020204" pitchFamily="34" charset="0"/>
              <a:buNone/>
            </a:pPr>
            <a:r>
              <a:rPr lang="en-US" altLang="en-US" sz="2000" smtClean="0"/>
              <a:t>Because of the increasing demand to </a:t>
            </a:r>
            <a:r>
              <a:rPr lang="en-GB" altLang="en-US" sz="2000" smtClean="0"/>
              <a:t>change the teacher trainers’ methods of lesson delivery to the more effective student-centred, activity-based and technology-supported teaching/learning experiences, </a:t>
            </a:r>
            <a:r>
              <a:rPr lang="en-US" altLang="en-US" sz="2000" smtClean="0"/>
              <a:t>Idris is considering the option of including e-learning in the College’s training plan. </a:t>
            </a:r>
          </a:p>
          <a:p>
            <a:pPr marL="0" indent="0">
              <a:buFont typeface="Arial" panose="020B0604020202020204" pitchFamily="34" charset="0"/>
              <a:buNone/>
            </a:pPr>
            <a:r>
              <a:rPr lang="en-US" altLang="en-US" sz="2000" smtClean="0"/>
              <a:t>He now would like to know if e-learning is a convenient option for the Teacher Training College, and if it can ensure the same effectiveness as traditional training.</a:t>
            </a:r>
          </a:p>
        </p:txBody>
      </p:sp>
      <p:pic>
        <p:nvPicPr>
          <p:cNvPr id="23556" name="Picture 7" descr="Simpsons, Principal, Snowman, Draw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80975"/>
            <a:ext cx="4038600" cy="599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343400" y="365125"/>
            <a:ext cx="7010400" cy="1325563"/>
          </a:xfrm>
        </p:spPr>
        <p:txBody>
          <a:bodyPr/>
          <a:lstStyle/>
          <a:p>
            <a:pPr eaLnBrk="1" hangingPunct="1"/>
            <a:endParaRPr lang="en-US" altLang="en-US" smtClean="0"/>
          </a:p>
        </p:txBody>
      </p:sp>
      <p:sp>
        <p:nvSpPr>
          <p:cNvPr id="17411" name="Content Placeholder 2"/>
          <p:cNvSpPr>
            <a:spLocks noGrp="1"/>
          </p:cNvSpPr>
          <p:nvPr>
            <p:ph idx="1"/>
          </p:nvPr>
        </p:nvSpPr>
        <p:spPr>
          <a:xfrm>
            <a:off x="4343400" y="1825625"/>
            <a:ext cx="7010400" cy="4351338"/>
          </a:xfrm>
        </p:spPr>
        <p:txBody>
          <a:bodyPr/>
          <a:lstStyle/>
          <a:p>
            <a:pPr marL="514350" indent="-514350" eaLnBrk="1" hangingPunct="1">
              <a:buFont typeface="Calibri Light" panose="020F0302020204030204" pitchFamily="34" charset="0"/>
              <a:buAutoNum type="arabicPeriod"/>
            </a:pPr>
            <a:r>
              <a:rPr lang="en-US" altLang="en-US" sz="2400" smtClean="0"/>
              <a:t>Just as effective as traditional training at a lower cost</a:t>
            </a:r>
          </a:p>
          <a:p>
            <a:pPr marL="514350" indent="-514350" eaLnBrk="1" hangingPunct="1">
              <a:buFont typeface="Calibri Light" panose="020F0302020204030204" pitchFamily="34" charset="0"/>
              <a:buAutoNum type="arabicPeriod"/>
            </a:pPr>
            <a:r>
              <a:rPr lang="en-US" altLang="en-US" sz="2400" smtClean="0"/>
              <a:t>Can reach a wider target audience who have challenges attending conventional classroom training (location, limited time, busy with family/work commitments, restricted in mobility)</a:t>
            </a:r>
          </a:p>
          <a:p>
            <a:pPr marL="514350" indent="-514350" eaLnBrk="1" hangingPunct="1">
              <a:buFont typeface="Calibri Light" panose="020F0302020204030204" pitchFamily="34" charset="0"/>
              <a:buAutoNum type="arabicPeriod"/>
            </a:pPr>
            <a:r>
              <a:rPr lang="en-US" altLang="en-US" sz="2400" smtClean="0"/>
              <a:t>Offers effective instructional methods (associated feedback, collaboration activities, self-paced study, personalizing learning paths based on learners’) </a:t>
            </a:r>
          </a:p>
        </p:txBody>
      </p:sp>
      <p:grpSp>
        <p:nvGrpSpPr>
          <p:cNvPr id="24580" name="Group 2"/>
          <p:cNvGrpSpPr>
            <a:grpSpLocks/>
          </p:cNvGrpSpPr>
          <p:nvPr/>
        </p:nvGrpSpPr>
        <p:grpSpPr bwMode="auto">
          <a:xfrm>
            <a:off x="152400" y="-457200"/>
            <a:ext cx="6629400" cy="6634163"/>
            <a:chOff x="152400" y="-457200"/>
            <a:chExt cx="6629400" cy="6634163"/>
          </a:xfrm>
        </p:grpSpPr>
        <p:pic>
          <p:nvPicPr>
            <p:cNvPr id="24581" name="Picture 7" descr="Simpsons, Principal, Snowman, Draw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81515"/>
              <a:ext cx="4038600" cy="5995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895600" y="-457200"/>
              <a:ext cx="3886200" cy="2057400"/>
            </a:xfrm>
            <a:prstGeom prst="cloudCallout">
              <a:avLst>
                <a:gd name="adj1" fmla="val -59601"/>
                <a:gd name="adj2" fmla="val 48911"/>
              </a:avLst>
            </a:prstGeom>
            <a:solidFill>
              <a:srgbClr val="4679BD"/>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dirty="0">
                  <a:latin typeface="Stone Sans ITC Std Medium" panose="02000603050000020004" pitchFamily="50" charset="0"/>
                </a:rPr>
                <a:t>Why eLearning?</a:t>
              </a:r>
              <a:endParaRPr lang="en-US" dirty="0">
                <a:latin typeface="Stone Sans ITC Std Medium" panose="02000603050000020004" pitchFamily="50" charset="0"/>
              </a:endParaRP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altLang="en-US" smtClean="0"/>
              <a:t>Why eLearning?: Learning Domains</a:t>
            </a:r>
          </a:p>
        </p:txBody>
      </p:sp>
      <p:sp>
        <p:nvSpPr>
          <p:cNvPr id="26627" name="Content Placeholder 2"/>
          <p:cNvSpPr>
            <a:spLocks noGrp="1"/>
          </p:cNvSpPr>
          <p:nvPr>
            <p:ph idx="1"/>
          </p:nvPr>
        </p:nvSpPr>
        <p:spPr>
          <a:xfrm>
            <a:off x="5410200" y="1825625"/>
            <a:ext cx="5943600" cy="4351338"/>
          </a:xfrm>
        </p:spPr>
        <p:txBody>
          <a:bodyPr/>
          <a:lstStyle/>
          <a:p>
            <a:pPr marL="0" indent="0">
              <a:buFont typeface="Arial" panose="020B0604020202020204" pitchFamily="34" charset="0"/>
              <a:buNone/>
            </a:pPr>
            <a:r>
              <a:rPr lang="en-US" altLang="en-US" smtClean="0"/>
              <a:t> </a:t>
            </a:r>
            <a:r>
              <a:rPr lang="en-US" altLang="en-US" sz="2400" smtClean="0"/>
              <a:t>“</a:t>
            </a:r>
            <a:r>
              <a:rPr lang="en-US" altLang="en-US" sz="2400" i="1" smtClean="0"/>
              <a:t>There were </a:t>
            </a:r>
            <a:r>
              <a:rPr lang="en-US" altLang="en-US" sz="2400" b="1" i="1" smtClean="0"/>
              <a:t>no coaches </a:t>
            </a:r>
            <a:r>
              <a:rPr lang="en-US" altLang="en-US" sz="2400" i="1" smtClean="0"/>
              <a:t>to guide me. I was just </a:t>
            </a:r>
            <a:r>
              <a:rPr lang="en-US" altLang="en-US" sz="2400" b="1" i="1" smtClean="0"/>
              <a:t>alone</a:t>
            </a:r>
            <a:r>
              <a:rPr lang="en-US" altLang="en-US" sz="2400" i="1" smtClean="0"/>
              <a:t> in the field, </a:t>
            </a:r>
            <a:r>
              <a:rPr lang="en-US" altLang="en-US" sz="2400" b="1" i="1" smtClean="0"/>
              <a:t>training</a:t>
            </a:r>
            <a:r>
              <a:rPr lang="en-US" altLang="en-US" sz="2400" i="1" smtClean="0"/>
              <a:t>. My father wanted me to give up javelin. Everybody here in Kenya is a runner. I took that as a challenge to find another way to succeed. I started watching </a:t>
            </a:r>
            <a:r>
              <a:rPr lang="en-US" altLang="en-US" sz="2400" b="1" i="1" smtClean="0"/>
              <a:t>videos</a:t>
            </a:r>
            <a:r>
              <a:rPr lang="en-US" altLang="en-US" sz="2400" i="1" smtClean="0"/>
              <a:t>... I could see that training like these people could improve me</a:t>
            </a:r>
            <a:r>
              <a:rPr lang="en-US" altLang="en-US" sz="2400" smtClean="0"/>
              <a:t>”</a:t>
            </a:r>
          </a:p>
          <a:p>
            <a:pPr marL="0" indent="0">
              <a:buFont typeface="Arial" panose="020B0604020202020204" pitchFamily="34" charset="0"/>
              <a:buNone/>
            </a:pPr>
            <a:r>
              <a:rPr lang="en-US" altLang="en-US" sz="1600" smtClean="0"/>
              <a:t>World Javelin Champion “Mr. Youtube man” Julius Yego,</a:t>
            </a:r>
          </a:p>
          <a:p>
            <a:pPr marL="0" indent="0">
              <a:buFont typeface="Arial" panose="020B0604020202020204" pitchFamily="34" charset="0"/>
              <a:buNone/>
            </a:pPr>
            <a:r>
              <a:rPr lang="en-US" altLang="en-US" sz="1600" smtClean="0"/>
              <a:t>CNN interview 2013</a:t>
            </a:r>
          </a:p>
        </p:txBody>
      </p:sp>
      <p:pic>
        <p:nvPicPr>
          <p:cNvPr id="26628" name="Picture 5" descr="Image result for julius ye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838325"/>
            <a:ext cx="5715000" cy="320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143000" y="5181600"/>
            <a:ext cx="4114800" cy="276225"/>
          </a:xfrm>
          <a:prstGeom prst="rect">
            <a:avLst/>
          </a:prstGeom>
          <a:noFill/>
        </p:spPr>
        <p:txBody>
          <a:bodyPr>
            <a:spAutoFit/>
          </a:bodyPr>
          <a:lstStyle/>
          <a:p>
            <a:pPr algn="r">
              <a:defRPr/>
            </a:pPr>
            <a:r>
              <a:rPr lang="en-US" sz="1200" dirty="0">
                <a:solidFill>
                  <a:schemeClr val="bg2">
                    <a:lumMod val="50000"/>
                  </a:schemeClr>
                </a:solidFill>
                <a:latin typeface="Stone Sans ITC Std Medium" panose="02000603050000020004" pitchFamily="50" charset="0"/>
              </a:rPr>
              <a:t>Source: </a:t>
            </a:r>
            <a:r>
              <a:rPr lang="en-US" sz="1200" dirty="0">
                <a:solidFill>
                  <a:schemeClr val="bg2">
                    <a:lumMod val="50000"/>
                  </a:schemeClr>
                </a:solidFill>
                <a:latin typeface="Stone Sans ITC Std Medium" panose="02000603050000020004" pitchFamily="50" charset="0"/>
                <a:hlinkClick r:id="rId4"/>
              </a:rPr>
              <a:t>Kenya Broadcasting Corporation</a:t>
            </a:r>
            <a:endParaRPr lang="en-US" sz="1200" dirty="0">
              <a:solidFill>
                <a:schemeClr val="bg2">
                  <a:lumMod val="50000"/>
                </a:schemeClr>
              </a:solidFill>
              <a:latin typeface="Stone Sans ITC Std Medium" panose="02000603050000020004" pitchFamily="50" charset="0"/>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altLang="en-US" smtClean="0"/>
              <a:t>Learning Domains</a:t>
            </a:r>
          </a:p>
        </p:txBody>
      </p:sp>
      <p:sp>
        <p:nvSpPr>
          <p:cNvPr id="28675" name="Text Placeholder 3"/>
          <p:cNvSpPr>
            <a:spLocks noGrp="1"/>
          </p:cNvSpPr>
          <p:nvPr>
            <p:ph type="body" idx="1"/>
          </p:nvPr>
        </p:nvSpPr>
        <p:spPr>
          <a:xfrm>
            <a:off x="381000" y="1681163"/>
            <a:ext cx="2665413" cy="823912"/>
          </a:xfrm>
        </p:spPr>
        <p:txBody>
          <a:bodyPr/>
          <a:lstStyle/>
          <a:p>
            <a:r>
              <a:rPr lang="en-US" altLang="en-US" smtClean="0"/>
              <a:t>Cognitive</a:t>
            </a:r>
          </a:p>
        </p:txBody>
      </p:sp>
      <p:sp>
        <p:nvSpPr>
          <p:cNvPr id="28676" name="Content Placeholder 2"/>
          <p:cNvSpPr>
            <a:spLocks noGrp="1"/>
          </p:cNvSpPr>
          <p:nvPr>
            <p:ph sz="half" idx="2"/>
          </p:nvPr>
        </p:nvSpPr>
        <p:spPr>
          <a:xfrm>
            <a:off x="381000" y="2505075"/>
            <a:ext cx="2665413" cy="3684588"/>
          </a:xfrm>
        </p:spPr>
        <p:txBody>
          <a:bodyPr/>
          <a:lstStyle/>
          <a:p>
            <a:pPr marL="0" indent="0">
              <a:buFont typeface="Arial" panose="020B0604020202020204" pitchFamily="34" charset="0"/>
              <a:buNone/>
            </a:pPr>
            <a:r>
              <a:rPr lang="en-US" altLang="en-US" sz="1600" smtClean="0"/>
              <a:t>Intellectual skills</a:t>
            </a:r>
          </a:p>
          <a:p>
            <a:pPr marL="0" indent="0">
              <a:buFont typeface="Arial" panose="020B0604020202020204" pitchFamily="34" charset="0"/>
              <a:buNone/>
            </a:pPr>
            <a:r>
              <a:rPr lang="en-US" altLang="en-US" sz="1800" smtClean="0"/>
              <a:t>Procedural Knowledge(Recall), Comprehension, Application, Analysis, Synthesis, Evaluation</a:t>
            </a:r>
          </a:p>
          <a:p>
            <a:pPr marL="0" indent="0">
              <a:buFont typeface="Arial" panose="020B0604020202020204" pitchFamily="34" charset="0"/>
              <a:buNone/>
            </a:pPr>
            <a:endParaRPr lang="en-US" altLang="en-US" sz="1400" smtClean="0"/>
          </a:p>
          <a:p>
            <a:pPr marL="0" indent="0">
              <a:buFont typeface="Arial" panose="020B0604020202020204" pitchFamily="34" charset="0"/>
              <a:buNone/>
            </a:pPr>
            <a:endParaRPr lang="en-US" altLang="en-US" sz="1400" smtClean="0"/>
          </a:p>
          <a:p>
            <a:pPr marL="0" indent="0">
              <a:buFont typeface="Arial" panose="020B0604020202020204" pitchFamily="34" charset="0"/>
              <a:buNone/>
            </a:pPr>
            <a:endParaRPr lang="en-US" altLang="en-US" sz="1400" smtClean="0"/>
          </a:p>
          <a:p>
            <a:pPr marL="0" indent="0">
              <a:buFont typeface="Arial" panose="020B0604020202020204" pitchFamily="34" charset="0"/>
              <a:buNone/>
            </a:pPr>
            <a:r>
              <a:rPr lang="en-US" altLang="en-US" sz="1400" smtClean="0"/>
              <a:t>Graphs, Presentations, Discussion forums, Graphics, Case studies, Drill and Practice, Animation, Simulations etc. </a:t>
            </a:r>
          </a:p>
        </p:txBody>
      </p:sp>
      <p:sp>
        <p:nvSpPr>
          <p:cNvPr id="28677" name="Text Placeholder 3"/>
          <p:cNvSpPr>
            <a:spLocks noGrp="1"/>
          </p:cNvSpPr>
          <p:nvPr>
            <p:ph type="body" idx="1"/>
          </p:nvPr>
        </p:nvSpPr>
        <p:spPr>
          <a:xfrm>
            <a:off x="6111875" y="1681163"/>
            <a:ext cx="2665413" cy="823912"/>
          </a:xfrm>
        </p:spPr>
        <p:txBody>
          <a:bodyPr/>
          <a:lstStyle/>
          <a:p>
            <a:r>
              <a:rPr lang="en-US" altLang="en-US" smtClean="0"/>
              <a:t>Psychomotor</a:t>
            </a:r>
          </a:p>
        </p:txBody>
      </p:sp>
      <p:sp>
        <p:nvSpPr>
          <p:cNvPr id="28678" name="Content Placeholder 2"/>
          <p:cNvSpPr>
            <a:spLocks noGrp="1"/>
          </p:cNvSpPr>
          <p:nvPr>
            <p:ph sz="half" idx="2"/>
          </p:nvPr>
        </p:nvSpPr>
        <p:spPr>
          <a:xfrm>
            <a:off x="6111875" y="2505075"/>
            <a:ext cx="2665413" cy="3684588"/>
          </a:xfrm>
        </p:spPr>
        <p:txBody>
          <a:bodyPr/>
          <a:lstStyle/>
          <a:p>
            <a:pPr marL="0" indent="0">
              <a:buFont typeface="Arial" panose="020B0604020202020204" pitchFamily="34" charset="0"/>
              <a:buNone/>
            </a:pPr>
            <a:r>
              <a:rPr lang="en-US" altLang="en-US" sz="1600" smtClean="0"/>
              <a:t>Motor + cognitive skills</a:t>
            </a:r>
          </a:p>
          <a:p>
            <a:pPr marL="0" indent="0">
              <a:buFont typeface="Arial" panose="020B0604020202020204" pitchFamily="34" charset="0"/>
              <a:buNone/>
            </a:pPr>
            <a:r>
              <a:rPr lang="en-US" altLang="en-US" sz="1800" smtClean="0"/>
              <a:t>movement, coordination, manipulation, dexterity, grace, strength, speed</a:t>
            </a:r>
            <a:endParaRPr lang="en-US" altLang="en-US" sz="1400" smtClean="0"/>
          </a:p>
          <a:p>
            <a:pPr marL="0" indent="0">
              <a:buFont typeface="Arial" panose="020B0604020202020204" pitchFamily="34" charset="0"/>
              <a:buNone/>
            </a:pPr>
            <a:endParaRPr lang="en-US" altLang="en-US" sz="1400" smtClean="0"/>
          </a:p>
          <a:p>
            <a:pPr marL="0" indent="0">
              <a:buFont typeface="Arial" panose="020B0604020202020204" pitchFamily="34" charset="0"/>
              <a:buNone/>
            </a:pPr>
            <a:endParaRPr lang="en-US" altLang="en-US" sz="1400" smtClean="0"/>
          </a:p>
          <a:p>
            <a:pPr marL="0" indent="0">
              <a:buFont typeface="Arial" panose="020B0604020202020204" pitchFamily="34" charset="0"/>
              <a:buNone/>
            </a:pPr>
            <a:endParaRPr lang="en-US" altLang="en-US" sz="1400" smtClean="0"/>
          </a:p>
          <a:p>
            <a:pPr marL="0" indent="0">
              <a:buFont typeface="Arial" panose="020B0604020202020204" pitchFamily="34" charset="0"/>
              <a:buNone/>
            </a:pPr>
            <a:r>
              <a:rPr lang="en-US" altLang="en-US" sz="1400" smtClean="0"/>
              <a:t>Lab courses, Vocational courses,  Physical education courses, training in using specified equipment such as computers, cameras, musical instruments , Performing arts</a:t>
            </a:r>
          </a:p>
          <a:p>
            <a:pPr marL="0" indent="0">
              <a:buFont typeface="Arial" panose="020B0604020202020204" pitchFamily="34" charset="0"/>
              <a:buNone/>
            </a:pPr>
            <a:endParaRPr lang="en-US" altLang="en-US" sz="1400" smtClean="0"/>
          </a:p>
        </p:txBody>
      </p:sp>
      <p:sp>
        <p:nvSpPr>
          <p:cNvPr id="28679" name="Text Placeholder 3"/>
          <p:cNvSpPr>
            <a:spLocks noGrp="1"/>
          </p:cNvSpPr>
          <p:nvPr>
            <p:ph type="body" idx="1"/>
          </p:nvPr>
        </p:nvSpPr>
        <p:spPr>
          <a:xfrm>
            <a:off x="8915400" y="1711325"/>
            <a:ext cx="2665413" cy="823913"/>
          </a:xfrm>
        </p:spPr>
        <p:txBody>
          <a:bodyPr/>
          <a:lstStyle/>
          <a:p>
            <a:r>
              <a:rPr lang="en-US" altLang="en-US" smtClean="0"/>
              <a:t>Interpersonal</a:t>
            </a:r>
          </a:p>
        </p:txBody>
      </p:sp>
      <p:sp>
        <p:nvSpPr>
          <p:cNvPr id="28680" name="Content Placeholder 2"/>
          <p:cNvSpPr>
            <a:spLocks noGrp="1"/>
          </p:cNvSpPr>
          <p:nvPr>
            <p:ph sz="half" idx="2"/>
          </p:nvPr>
        </p:nvSpPr>
        <p:spPr>
          <a:xfrm>
            <a:off x="8915400" y="2535238"/>
            <a:ext cx="2665413" cy="3684587"/>
          </a:xfrm>
        </p:spPr>
        <p:txBody>
          <a:bodyPr/>
          <a:lstStyle/>
          <a:p>
            <a:pPr marL="0" indent="0">
              <a:buFont typeface="Arial" panose="020B0604020202020204" pitchFamily="34" charset="0"/>
              <a:buNone/>
            </a:pPr>
            <a:r>
              <a:rPr lang="en-US" altLang="en-US" sz="1600" smtClean="0"/>
              <a:t>People skills</a:t>
            </a:r>
          </a:p>
          <a:p>
            <a:pPr marL="0" indent="0">
              <a:buFont typeface="Arial" panose="020B0604020202020204" pitchFamily="34" charset="0"/>
              <a:buNone/>
            </a:pPr>
            <a:r>
              <a:rPr lang="en-US" altLang="en-US" sz="1800" smtClean="0"/>
              <a:t>Listening, Negotiating, Disagreeing, Decision making, Supporting, Compromising</a:t>
            </a:r>
          </a:p>
          <a:p>
            <a:pPr marL="0" indent="0">
              <a:buFont typeface="Arial" panose="020B0604020202020204" pitchFamily="34" charset="0"/>
              <a:buNone/>
            </a:pPr>
            <a:endParaRPr lang="en-US" altLang="en-US" sz="1400" smtClean="0"/>
          </a:p>
          <a:p>
            <a:pPr marL="0" indent="0">
              <a:buFont typeface="Arial" panose="020B0604020202020204" pitchFamily="34" charset="0"/>
              <a:buNone/>
            </a:pPr>
            <a:endParaRPr lang="en-US" altLang="en-US" sz="1400" smtClean="0"/>
          </a:p>
          <a:p>
            <a:pPr marL="0" indent="0">
              <a:buFont typeface="Arial" panose="020B0604020202020204" pitchFamily="34" charset="0"/>
              <a:buNone/>
            </a:pPr>
            <a:endParaRPr lang="en-US" altLang="en-US" sz="1400" smtClean="0"/>
          </a:p>
          <a:p>
            <a:pPr marL="0" indent="0">
              <a:buFont typeface="Arial" panose="020B0604020202020204" pitchFamily="34" charset="0"/>
              <a:buNone/>
            </a:pPr>
            <a:r>
              <a:rPr lang="en-US" altLang="en-US" sz="1400" smtClean="0"/>
              <a:t>seeing models, practicing the skills, and getting feedback in the form of coaching</a:t>
            </a:r>
          </a:p>
        </p:txBody>
      </p:sp>
      <p:sp>
        <p:nvSpPr>
          <p:cNvPr id="28681" name="Text Placeholder 3"/>
          <p:cNvSpPr>
            <a:spLocks noGrp="1"/>
          </p:cNvSpPr>
          <p:nvPr>
            <p:ph type="body" idx="1"/>
          </p:nvPr>
        </p:nvSpPr>
        <p:spPr>
          <a:xfrm>
            <a:off x="3054350" y="1681163"/>
            <a:ext cx="2665413" cy="823912"/>
          </a:xfrm>
        </p:spPr>
        <p:txBody>
          <a:bodyPr/>
          <a:lstStyle/>
          <a:p>
            <a:r>
              <a:rPr lang="en-US" altLang="en-US" smtClean="0"/>
              <a:t>Affective</a:t>
            </a:r>
          </a:p>
        </p:txBody>
      </p:sp>
      <p:sp>
        <p:nvSpPr>
          <p:cNvPr id="28682" name="Content Placeholder 2"/>
          <p:cNvSpPr>
            <a:spLocks noGrp="1"/>
          </p:cNvSpPr>
          <p:nvPr>
            <p:ph sz="half" idx="2"/>
          </p:nvPr>
        </p:nvSpPr>
        <p:spPr>
          <a:xfrm>
            <a:off x="3054350" y="2535238"/>
            <a:ext cx="2665413" cy="3684587"/>
          </a:xfrm>
        </p:spPr>
        <p:txBody>
          <a:bodyPr/>
          <a:lstStyle/>
          <a:p>
            <a:pPr marL="0" indent="0">
              <a:buFont typeface="Arial" panose="020B0604020202020204" pitchFamily="34" charset="0"/>
              <a:buNone/>
            </a:pPr>
            <a:r>
              <a:rPr lang="en-US" altLang="en-US" sz="1600" smtClean="0"/>
              <a:t>Attitude and Motivation</a:t>
            </a:r>
          </a:p>
          <a:p>
            <a:pPr marL="0" indent="0">
              <a:buFont typeface="Arial" panose="020B0604020202020204" pitchFamily="34" charset="0"/>
              <a:buNone/>
            </a:pPr>
            <a:r>
              <a:rPr lang="en-US" altLang="en-US" sz="1800" smtClean="0"/>
              <a:t>Willingness to listen, participate, get involved, become an advocate, change one’s behavior, lifestyle, or way of life. </a:t>
            </a:r>
          </a:p>
          <a:p>
            <a:pPr marL="0" indent="0">
              <a:buFont typeface="Arial" panose="020B0604020202020204" pitchFamily="34" charset="0"/>
              <a:buNone/>
            </a:pPr>
            <a:endParaRPr lang="en-US" altLang="en-US" sz="1400" smtClean="0"/>
          </a:p>
          <a:p>
            <a:pPr marL="0" indent="0">
              <a:buFont typeface="Arial" panose="020B0604020202020204" pitchFamily="34" charset="0"/>
              <a:buNone/>
            </a:pPr>
            <a:endParaRPr lang="en-US" altLang="en-US" sz="1400" smtClean="0"/>
          </a:p>
          <a:p>
            <a:pPr marL="0" indent="0">
              <a:buFont typeface="Arial" panose="020B0604020202020204" pitchFamily="34" charset="0"/>
              <a:buNone/>
            </a:pPr>
            <a:r>
              <a:rPr lang="en-US" altLang="en-US" sz="1400" smtClean="0"/>
              <a:t>Tips from practitioners, former students, explaining content </a:t>
            </a:r>
          </a:p>
          <a:p>
            <a:pPr marL="0" indent="0">
              <a:buFont typeface="Arial" panose="020B0604020202020204" pitchFamily="34" charset="0"/>
              <a:buNone/>
            </a:pPr>
            <a:endParaRPr lang="en-US" altLang="en-US" sz="1400" smtClean="0"/>
          </a:p>
        </p:txBody>
      </p:sp>
      <p:grpSp>
        <p:nvGrpSpPr>
          <p:cNvPr id="28683" name="Group 12"/>
          <p:cNvGrpSpPr>
            <a:grpSpLocks/>
          </p:cNvGrpSpPr>
          <p:nvPr/>
        </p:nvGrpSpPr>
        <p:grpSpPr bwMode="auto">
          <a:xfrm>
            <a:off x="-457200" y="1295400"/>
            <a:ext cx="11660188" cy="762000"/>
            <a:chOff x="13678" y="3918595"/>
            <a:chExt cx="11660188" cy="762000"/>
          </a:xfrm>
        </p:grpSpPr>
        <p:sp>
          <p:nvSpPr>
            <p:cNvPr id="14" name="Left-Right Arrow 13"/>
            <p:cNvSpPr/>
            <p:nvPr/>
          </p:nvSpPr>
          <p:spPr>
            <a:xfrm>
              <a:off x="837591" y="3918595"/>
              <a:ext cx="10836275" cy="762000"/>
            </a:xfrm>
            <a:prstGeom prst="leftRightArrow">
              <a:avLst/>
            </a:prstGeom>
            <a:gradFill flip="none" rotWithShape="1">
              <a:gsLst>
                <a:gs pos="0">
                  <a:srgbClr val="4679BD"/>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687" name="TextBox 16"/>
            <p:cNvSpPr txBox="1">
              <a:spLocks noChangeArrowheads="1"/>
            </p:cNvSpPr>
            <p:nvPr/>
          </p:nvSpPr>
          <p:spPr bwMode="auto">
            <a:xfrm>
              <a:off x="13678" y="4054793"/>
              <a:ext cx="3505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a:solidFill>
                    <a:schemeClr val="bg1"/>
                  </a:solidFill>
                  <a:latin typeface="Stone Sans ITC Std Medium" panose="02000603050000020004" pitchFamily="50" charset="0"/>
                </a:rPr>
                <a:t>eLearning</a:t>
              </a:r>
            </a:p>
          </p:txBody>
        </p:sp>
        <p:sp>
          <p:nvSpPr>
            <p:cNvPr id="28688" name="TextBox 17"/>
            <p:cNvSpPr txBox="1">
              <a:spLocks noChangeArrowheads="1"/>
            </p:cNvSpPr>
            <p:nvPr/>
          </p:nvSpPr>
          <p:spPr bwMode="auto">
            <a:xfrm>
              <a:off x="9436357" y="4085570"/>
              <a:ext cx="2209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a:solidFill>
                    <a:srgbClr val="4679BD"/>
                  </a:solidFill>
                  <a:latin typeface="Stone Sans ITC Std Medium" panose="02000603050000020004" pitchFamily="50" charset="0"/>
                </a:rPr>
                <a:t>Face-to-face</a:t>
              </a:r>
            </a:p>
          </p:txBody>
        </p:sp>
      </p:grpSp>
      <p:cxnSp>
        <p:nvCxnSpPr>
          <p:cNvPr id="3" name="Straight Connector 2"/>
          <p:cNvCxnSpPr/>
          <p:nvPr/>
        </p:nvCxnSpPr>
        <p:spPr>
          <a:xfrm flipV="1">
            <a:off x="381000" y="4414838"/>
            <a:ext cx="11430000" cy="80962"/>
          </a:xfrm>
          <a:prstGeom prst="line">
            <a:avLst/>
          </a:prstGeom>
        </p:spPr>
        <p:style>
          <a:lnRef idx="1">
            <a:schemeClr val="accent1"/>
          </a:lnRef>
          <a:fillRef idx="0">
            <a:schemeClr val="accent1"/>
          </a:fillRef>
          <a:effectRef idx="0">
            <a:schemeClr val="accent1"/>
          </a:effectRef>
          <a:fontRef idx="minor">
            <a:schemeClr val="tx1"/>
          </a:fontRef>
        </p:style>
      </p:cxnSp>
      <p:sp>
        <p:nvSpPr>
          <p:cNvPr id="28685" name="TextBox 3"/>
          <p:cNvSpPr txBox="1">
            <a:spLocks noChangeArrowheads="1"/>
          </p:cNvSpPr>
          <p:nvPr/>
        </p:nvSpPr>
        <p:spPr bwMode="auto">
          <a:xfrm>
            <a:off x="5486400" y="4495800"/>
            <a:ext cx="1905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1800">
                <a:latin typeface="Stone Sans ITC Std Medium" panose="02000603050000020004" pitchFamily="50" charset="0"/>
              </a:rPr>
              <a:t>DELIVERY</a:t>
            </a: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The components of the TPACK framework (from tpack.or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1975" y="511175"/>
            <a:ext cx="5356225"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itle 6"/>
          <p:cNvSpPr>
            <a:spLocks noGrp="1"/>
          </p:cNvSpPr>
          <p:nvPr>
            <p:ph type="title"/>
          </p:nvPr>
        </p:nvSpPr>
        <p:spPr/>
        <p:txBody>
          <a:bodyPr/>
          <a:lstStyle/>
          <a:p>
            <a:r>
              <a:rPr lang="en-US" altLang="en-US" smtClean="0"/>
              <a:t>TPACK</a:t>
            </a:r>
          </a:p>
        </p:txBody>
      </p:sp>
      <p:sp>
        <p:nvSpPr>
          <p:cNvPr id="30724" name="TextBox 8"/>
          <p:cNvSpPr txBox="1">
            <a:spLocks noChangeArrowheads="1"/>
          </p:cNvSpPr>
          <p:nvPr/>
        </p:nvSpPr>
        <p:spPr bwMode="auto">
          <a:xfrm>
            <a:off x="3733800" y="5908675"/>
            <a:ext cx="48006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1200">
                <a:latin typeface="Stone Sans ITC Std Medium" panose="02000603050000020004" pitchFamily="50" charset="0"/>
              </a:rPr>
              <a:t>reproduced by permission of the publisher, © 2012 by tpack.org</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altLang="en-US" smtClean="0"/>
              <a:t>TPACK Explained</a:t>
            </a:r>
          </a:p>
        </p:txBody>
      </p:sp>
      <p:sp>
        <p:nvSpPr>
          <p:cNvPr id="3" name="Content Placeholder 2"/>
          <p:cNvSpPr>
            <a:spLocks noGrp="1"/>
          </p:cNvSpPr>
          <p:nvPr>
            <p:ph idx="1"/>
          </p:nvPr>
        </p:nvSpPr>
        <p:spPr/>
        <p:txBody>
          <a:bodyPr/>
          <a:lstStyle/>
          <a:p>
            <a:pPr marL="0" indent="0">
              <a:buFont typeface="Arial" panose="020B0604020202020204" pitchFamily="34" charset="0"/>
              <a:buNone/>
              <a:defRPr/>
            </a:pPr>
            <a:r>
              <a:rPr lang="en-US" sz="1800" b="1" dirty="0" smtClean="0"/>
              <a:t>Content Knowledge (CK)</a:t>
            </a:r>
            <a:r>
              <a:rPr lang="en-US" sz="1800" dirty="0" smtClean="0"/>
              <a:t> – Knowledge about the subject matter to be learned or taught.</a:t>
            </a:r>
          </a:p>
          <a:p>
            <a:pPr marL="0" indent="0">
              <a:buFont typeface="Arial" panose="020B0604020202020204" pitchFamily="34" charset="0"/>
              <a:buNone/>
              <a:defRPr/>
            </a:pPr>
            <a:r>
              <a:rPr lang="en-US" sz="1800" b="1" dirty="0" smtClean="0"/>
              <a:t>Pedagogical Knowledge (PK)</a:t>
            </a:r>
            <a:r>
              <a:rPr lang="en-US" sz="1800" dirty="0" smtClean="0"/>
              <a:t> – Knowledge about the processes and practices or methods of teaching and learning. </a:t>
            </a:r>
          </a:p>
          <a:p>
            <a:pPr marL="0" indent="0">
              <a:buFont typeface="Arial" panose="020B0604020202020204" pitchFamily="34" charset="0"/>
              <a:buNone/>
              <a:defRPr/>
            </a:pPr>
            <a:r>
              <a:rPr lang="en-US" sz="1800" b="1" dirty="0" smtClean="0"/>
              <a:t>Technology Knowledge (TK)</a:t>
            </a:r>
            <a:r>
              <a:rPr lang="en-US" sz="1800" dirty="0" smtClean="0"/>
              <a:t> – Knowledge about certain ways of thinking about, and working with technology, tools and resources. </a:t>
            </a:r>
          </a:p>
          <a:p>
            <a:pPr marL="0" indent="0">
              <a:buFont typeface="Arial" panose="020B0604020202020204" pitchFamily="34" charset="0"/>
              <a:buNone/>
              <a:defRPr/>
            </a:pPr>
            <a:endParaRPr lang="en-US" sz="1800" dirty="0" smtClean="0"/>
          </a:p>
          <a:p>
            <a:pPr marL="0" indent="0">
              <a:buFont typeface="Arial" panose="020B0604020202020204" pitchFamily="34" charset="0"/>
              <a:buNone/>
              <a:defRPr/>
            </a:pPr>
            <a:r>
              <a:rPr lang="en-US" sz="1800" b="1" dirty="0" smtClean="0"/>
              <a:t>Pedagogical Content Knowledge (PCK)</a:t>
            </a:r>
            <a:r>
              <a:rPr lang="en-US" sz="1800" dirty="0" smtClean="0"/>
              <a:t> – Knowledge of pedagogy that is applicable to the teaching of specific content.</a:t>
            </a:r>
          </a:p>
          <a:p>
            <a:pPr marL="0" indent="0">
              <a:buFont typeface="Arial" panose="020B0604020202020204" pitchFamily="34" charset="0"/>
              <a:buNone/>
              <a:defRPr/>
            </a:pPr>
            <a:r>
              <a:rPr lang="en-US" sz="1800" b="1" dirty="0" smtClean="0"/>
              <a:t>Technological Content Knowledge (TCK)</a:t>
            </a:r>
            <a:r>
              <a:rPr lang="en-US" sz="1800" dirty="0" smtClean="0"/>
              <a:t> – Knowledge of the manner in which technology and content influence and constrain one another.</a:t>
            </a:r>
          </a:p>
          <a:p>
            <a:pPr marL="0" indent="0">
              <a:buFont typeface="Arial" panose="020B0604020202020204" pitchFamily="34" charset="0"/>
              <a:buNone/>
              <a:defRPr/>
            </a:pPr>
            <a:r>
              <a:rPr lang="en-US" sz="1800" b="1" dirty="0" smtClean="0"/>
              <a:t>Technological Pedagogical Knowledge (TPK)</a:t>
            </a:r>
            <a:r>
              <a:rPr lang="en-US" sz="1800" dirty="0" smtClean="0"/>
              <a:t> – Knowledge of how teaching and learning can change when particular technologies are used in particular ways.</a:t>
            </a:r>
            <a:endParaRPr lang="nl-BE" sz="1800" dirty="0" smtClean="0"/>
          </a:p>
          <a:p>
            <a:pPr>
              <a:defRPr/>
            </a:pPr>
            <a:endParaRPr lang="en-US" sz="1800" dirty="0"/>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altLang="en-US" smtClean="0"/>
              <a:t>TPACK Definition</a:t>
            </a:r>
          </a:p>
        </p:txBody>
      </p:sp>
      <p:sp>
        <p:nvSpPr>
          <p:cNvPr id="3" name="Content Placeholder 2"/>
          <p:cNvSpPr>
            <a:spLocks noGrp="1"/>
          </p:cNvSpPr>
          <p:nvPr>
            <p:ph idx="1"/>
          </p:nvPr>
        </p:nvSpPr>
        <p:spPr/>
        <p:txBody>
          <a:bodyPr/>
          <a:lstStyle/>
          <a:p>
            <a:pPr marL="0" indent="0">
              <a:buFont typeface="Arial" panose="020B0604020202020204" pitchFamily="34" charset="0"/>
              <a:buNone/>
              <a:defRPr/>
            </a:pPr>
            <a:r>
              <a:rPr lang="en-US" sz="2400" b="1" dirty="0" smtClean="0"/>
              <a:t>Basis of effective teaching with technology</a:t>
            </a:r>
          </a:p>
          <a:p>
            <a:pPr>
              <a:defRPr/>
            </a:pPr>
            <a:r>
              <a:rPr lang="en-US" sz="2400" dirty="0" smtClean="0"/>
              <a:t>Requires an understanding of the representation of concepts using technologies;</a:t>
            </a:r>
          </a:p>
          <a:p>
            <a:pPr lvl="1">
              <a:defRPr/>
            </a:pPr>
            <a:r>
              <a:rPr lang="en-US" dirty="0" smtClean="0"/>
              <a:t>pedagogical techniques that use technologies in constructive ways to teach content;</a:t>
            </a:r>
          </a:p>
          <a:p>
            <a:pPr lvl="1">
              <a:defRPr/>
            </a:pPr>
            <a:r>
              <a:rPr lang="en-US" dirty="0" smtClean="0"/>
              <a:t>knowledge of what makes concepts difficult or easy to learn and how technology can help redress some of the problems that students face; </a:t>
            </a:r>
          </a:p>
          <a:p>
            <a:pPr lvl="1">
              <a:defRPr/>
            </a:pPr>
            <a:r>
              <a:rPr lang="en-US" dirty="0" smtClean="0"/>
              <a:t>knowledge of students’ prior knowledge and theories of epistemology; </a:t>
            </a:r>
          </a:p>
          <a:p>
            <a:pPr lvl="1">
              <a:defRPr/>
            </a:pPr>
            <a:r>
              <a:rPr lang="en-US" dirty="0" smtClean="0"/>
              <a:t>knowledge of how technologies can be used to build on existing knowledge to develop new epistemologies or strengthen old ones.</a:t>
            </a:r>
          </a:p>
          <a:p>
            <a:pPr marL="0" indent="0" algn="r">
              <a:buFont typeface="Arial" panose="020B0604020202020204" pitchFamily="34" charset="0"/>
              <a:buNone/>
              <a:defRPr/>
            </a:pPr>
            <a:r>
              <a:rPr lang="en-US" sz="1400" dirty="0" smtClean="0"/>
              <a:t>(Koehler &amp; Mishra, 2009)</a:t>
            </a:r>
            <a:endParaRPr lang="nl-BE" sz="1400" dirty="0" smtClean="0"/>
          </a:p>
          <a:p>
            <a:pPr>
              <a:defRPr/>
            </a:pPr>
            <a:endParaRPr lang="en-US" sz="1400" dirty="0"/>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altLang="en-US" smtClean="0"/>
              <a:t>When to use eLearning</a:t>
            </a:r>
          </a:p>
        </p:txBody>
      </p:sp>
      <p:sp>
        <p:nvSpPr>
          <p:cNvPr id="35843" name="Content Placeholder 2"/>
          <p:cNvSpPr>
            <a:spLocks noGrp="1"/>
          </p:cNvSpPr>
          <p:nvPr>
            <p:ph idx="1"/>
          </p:nvPr>
        </p:nvSpPr>
        <p:spPr/>
        <p:txBody>
          <a:bodyPr/>
          <a:lstStyle/>
          <a:p>
            <a:pPr marL="0" indent="0">
              <a:buFont typeface="Arial" panose="020B0604020202020204" pitchFamily="34" charset="0"/>
              <a:buNone/>
            </a:pPr>
            <a:r>
              <a:rPr lang="en-US" altLang="en-US" sz="2000" b="1" smtClean="0"/>
              <a:t>Learning Domain: </a:t>
            </a:r>
            <a:r>
              <a:rPr lang="en-US" altLang="en-US" sz="2000" smtClean="0"/>
              <a:t>training aims to build cognitive skills rather than psychomotor skills; </a:t>
            </a:r>
          </a:p>
          <a:p>
            <a:pPr marL="0" indent="0">
              <a:buFont typeface="Arial" panose="020B0604020202020204" pitchFamily="34" charset="0"/>
              <a:buNone/>
            </a:pPr>
            <a:r>
              <a:rPr lang="en-US" altLang="en-US" sz="2000" b="1" smtClean="0"/>
              <a:t>Large Class sizes: </a:t>
            </a:r>
            <a:r>
              <a:rPr lang="en-US" altLang="en-US" sz="2000" smtClean="0"/>
              <a:t>Large amount of content to be delivered to a large number of learners;</a:t>
            </a:r>
          </a:p>
          <a:p>
            <a:pPr marL="0" indent="0">
              <a:buFont typeface="Arial" panose="020B0604020202020204" pitchFamily="34" charset="0"/>
              <a:buNone/>
            </a:pPr>
            <a:r>
              <a:rPr lang="en-US" altLang="en-US" sz="2000" b="1" smtClean="0"/>
              <a:t>Location: </a:t>
            </a:r>
            <a:r>
              <a:rPr lang="en-US" altLang="en-US" sz="2000" smtClean="0"/>
              <a:t>learners from geographically dispersed locations; </a:t>
            </a:r>
          </a:p>
          <a:p>
            <a:pPr marL="0" indent="0">
              <a:buFont typeface="Arial" panose="020B0604020202020204" pitchFamily="34" charset="0"/>
              <a:buNone/>
            </a:pPr>
            <a:r>
              <a:rPr lang="en-US" altLang="en-US" sz="2000" b="1" smtClean="0"/>
              <a:t>Time constraints: </a:t>
            </a:r>
            <a:r>
              <a:rPr lang="en-US" altLang="en-US" sz="2000" smtClean="0"/>
              <a:t>learners have limited mobility, limited daily time to devote to learning; </a:t>
            </a:r>
          </a:p>
          <a:p>
            <a:pPr marL="0" indent="0">
              <a:buFont typeface="Arial" panose="020B0604020202020204" pitchFamily="34" charset="0"/>
              <a:buNone/>
            </a:pPr>
            <a:r>
              <a:rPr lang="en-US" altLang="en-US" sz="2000" b="1" smtClean="0"/>
              <a:t>Technical skills: </a:t>
            </a:r>
            <a:r>
              <a:rPr lang="en-US" altLang="en-US" sz="2000" smtClean="0"/>
              <a:t>learners do not have effective listening and reading skills; learners have at least basic computer and Internet skills; </a:t>
            </a:r>
          </a:p>
          <a:p>
            <a:pPr marL="0" indent="0">
              <a:buFont typeface="Arial" panose="020B0604020202020204" pitchFamily="34" charset="0"/>
              <a:buNone/>
            </a:pPr>
            <a:r>
              <a:rPr lang="en-US" altLang="en-US" sz="2000" b="1" smtClean="0"/>
              <a:t>Learner Motivation: </a:t>
            </a:r>
            <a:r>
              <a:rPr lang="en-US" altLang="en-US" sz="2000" smtClean="0"/>
              <a:t>learners are highly motivated to learn and appreciate proceeding at their own pace; content must be reused for different learners’ groups in the future;</a:t>
            </a:r>
          </a:p>
          <a:p>
            <a:pPr marL="0" indent="0">
              <a:buFont typeface="Arial" panose="020B0604020202020204" pitchFamily="34" charset="0"/>
              <a:buNone/>
            </a:pPr>
            <a:r>
              <a:rPr lang="en-US" altLang="en-US" sz="2000" b="1" smtClean="0"/>
              <a:t>Analytics: </a:t>
            </a:r>
            <a:r>
              <a:rPr lang="en-US" altLang="en-US" sz="2000" smtClean="0"/>
              <a:t>there is a need to collect and track data.</a:t>
            </a: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Question Mark, Why, Problem, Solution, Thi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12192000" cy="737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TextBox 4"/>
          <p:cNvSpPr txBox="1">
            <a:spLocks noChangeArrowheads="1"/>
          </p:cNvSpPr>
          <p:nvPr/>
        </p:nvSpPr>
        <p:spPr bwMode="auto">
          <a:xfrm>
            <a:off x="7467600" y="3886200"/>
            <a:ext cx="3124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a:solidFill>
                  <a:schemeClr val="bg1"/>
                </a:solidFill>
              </a:rPr>
              <a:t>Questions?</a:t>
            </a:r>
          </a:p>
          <a:p>
            <a:r>
              <a:rPr lang="en-US" altLang="en-US">
                <a:solidFill>
                  <a:schemeClr val="bg1"/>
                </a:solidFill>
              </a:rPr>
              <a:t>Suggestions?</a:t>
            </a:r>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7661</TotalTime>
  <Words>1296</Words>
  <Application>Microsoft Office PowerPoint</Application>
  <PresentationFormat>Widescreen</PresentationFormat>
  <Paragraphs>149</Paragraphs>
  <Slides>15</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Stone Sans ITC Std Medium</vt:lpstr>
      <vt:lpstr>Office Theme</vt:lpstr>
      <vt:lpstr>eLearning Design</vt:lpstr>
      <vt:lpstr>eLearning</vt:lpstr>
      <vt:lpstr>eLearning continuum</vt:lpstr>
      <vt:lpstr>eLearning and Open Education</vt:lpstr>
      <vt:lpstr>eLearning and Open Education</vt:lpstr>
      <vt:lpstr>eLearning and Adult Learners</vt:lpstr>
      <vt:lpstr>Scenario</vt:lpstr>
      <vt:lpstr>PowerPoint Presentation</vt:lpstr>
      <vt:lpstr>Why eLearning?: Learning Domains</vt:lpstr>
      <vt:lpstr>Learning Domains</vt:lpstr>
      <vt:lpstr>TPACK</vt:lpstr>
      <vt:lpstr>TPACK Explained</vt:lpstr>
      <vt:lpstr>TPACK Definition</vt:lpstr>
      <vt:lpstr>When to use eLearning</vt:lpstr>
      <vt:lpstr>PowerPoint Presentation</vt:lpstr>
    </vt:vector>
  </TitlesOfParts>
  <Company>UWW</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TeacherFutures</dc:creator>
  <cp:lastModifiedBy>Beatrice Ogange</cp:lastModifiedBy>
  <cp:revision>90</cp:revision>
  <cp:lastPrinted>1601-01-01T00:00:00Z</cp:lastPrinted>
  <dcterms:created xsi:type="dcterms:W3CDTF">2002-03-03T23:12:34Z</dcterms:created>
  <dcterms:modified xsi:type="dcterms:W3CDTF">2018-05-19T19:04:51Z</dcterms:modified>
</cp:coreProperties>
</file>